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 r:id="rId5"/>
    <p:sldId id="257" r:id="rId6"/>
    <p:sldId id="258" r:id="rId7"/>
    <p:sldId id="259" r:id="rId8"/>
    <p:sldId id="286" r:id="rId9"/>
    <p:sldId id="264" r:id="rId10"/>
    <p:sldId id="287" r:id="rId11"/>
    <p:sldId id="276" r:id="rId12"/>
    <p:sldId id="277" r:id="rId13"/>
    <p:sldId id="263" r:id="rId14"/>
    <p:sldId id="275" r:id="rId15"/>
    <p:sldId id="271" r:id="rId16"/>
    <p:sldId id="281" r:id="rId17"/>
    <p:sldId id="282" r:id="rId18"/>
    <p:sldId id="283" r:id="rId19"/>
    <p:sldId id="284" r:id="rId20"/>
    <p:sldId id="285" r:id="rId21"/>
    <p:sldId id="278" r:id="rId22"/>
    <p:sldId id="279" r:id="rId23"/>
    <p:sldId id="280" r:id="rId24"/>
    <p:sldId id="26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0E5213-C4D5-D8B0-6521-E3970C534A07}" v="2" dt="2026-10-09T12:53:34.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9000"/>
  </p:normalViewPr>
  <p:slideViewPr>
    <p:cSldViewPr snapToGrid="0">
      <p:cViewPr varScale="1">
        <p:scale>
          <a:sx n="107" d="100"/>
          <a:sy n="107" d="100"/>
        </p:scale>
        <p:origin x="8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6.2E-2"/>
          <c:y val="0.03"/>
          <c:w val="0.92800000000000005"/>
          <c:h val="0.8"/>
        </c:manualLayout>
      </c:layout>
      <c:barChart>
        <c:barDir val="col"/>
        <c:grouping val="clustered"/>
        <c:varyColors val="0"/>
        <c:ser>
          <c:idx val="0"/>
          <c:order val="0"/>
          <c:tx>
            <c:strRef>
              <c:f>Sheet1!$B$1</c:f>
              <c:strCache>
                <c:ptCount val="1"/>
                <c:pt idx="0">
                  <c:v>Margin (Acton minus Ramaswamy)</c:v>
                </c:pt>
              </c:strCache>
            </c:strRef>
          </c:tx>
          <c:spPr>
            <a:solidFill>
              <a:srgbClr val="1F4FD8"/>
            </a:solidFill>
            <a:effectLst/>
          </c:spPr>
          <c:invertIfNegative val="0"/>
          <c:dPt>
            <c:idx val="0"/>
            <c:invertIfNegative val="0"/>
            <c:bubble3D val="0"/>
            <c:spPr>
              <a:solidFill>
                <a:srgbClr val="D7262E"/>
              </a:solidFill>
              <a:effectLst/>
            </c:spPr>
            <c:extLst>
              <c:ext xmlns:c16="http://schemas.microsoft.com/office/drawing/2014/chart" uri="{C3380CC4-5D6E-409C-BE32-E72D297353CC}">
                <c16:uniqueId val="{00000001-EFC0-44CB-9C2D-5A917FA2CF74}"/>
              </c:ext>
            </c:extLst>
          </c:dPt>
          <c:dPt>
            <c:idx val="1"/>
            <c:invertIfNegative val="0"/>
            <c:bubble3D val="0"/>
            <c:spPr>
              <a:solidFill>
                <a:srgbClr val="D7262E"/>
              </a:solidFill>
              <a:effectLst/>
            </c:spPr>
            <c:extLst>
              <c:ext xmlns:c16="http://schemas.microsoft.com/office/drawing/2014/chart" uri="{C3380CC4-5D6E-409C-BE32-E72D297353CC}">
                <c16:uniqueId val="{00000003-EFC0-44CB-9C2D-5A917FA2CF74}"/>
              </c:ext>
            </c:extLst>
          </c:dPt>
          <c:dPt>
            <c:idx val="2"/>
            <c:invertIfNegative val="0"/>
            <c:bubble3D val="0"/>
            <c:spPr>
              <a:solidFill>
                <a:srgbClr val="D7262E"/>
              </a:solidFill>
              <a:effectLst/>
            </c:spPr>
            <c:extLst>
              <c:ext xmlns:c16="http://schemas.microsoft.com/office/drawing/2014/chart" uri="{C3380CC4-5D6E-409C-BE32-E72D297353CC}">
                <c16:uniqueId val="{00000005-EFC0-44CB-9C2D-5A917FA2CF74}"/>
              </c:ext>
            </c:extLst>
          </c:dPt>
          <c:dPt>
            <c:idx val="3"/>
            <c:invertIfNegative val="0"/>
            <c:bubble3D val="0"/>
            <c:extLst>
              <c:ext xmlns:c16="http://schemas.microsoft.com/office/drawing/2014/chart" uri="{C3380CC4-5D6E-409C-BE32-E72D297353CC}">
                <c16:uniqueId val="{00000007-EFC0-44CB-9C2D-5A917FA2CF74}"/>
              </c:ext>
            </c:extLst>
          </c:dPt>
          <c:dPt>
            <c:idx val="4"/>
            <c:invertIfNegative val="0"/>
            <c:bubble3D val="0"/>
            <c:extLst>
              <c:ext xmlns:c16="http://schemas.microsoft.com/office/drawing/2014/chart" uri="{C3380CC4-5D6E-409C-BE32-E72D297353CC}">
                <c16:uniqueId val="{00000009-EFC0-44CB-9C2D-5A917FA2CF74}"/>
              </c:ext>
            </c:extLst>
          </c:dPt>
          <c:dPt>
            <c:idx val="5"/>
            <c:invertIfNegative val="0"/>
            <c:bubble3D val="0"/>
            <c:spPr>
              <a:solidFill>
                <a:srgbClr val="D7262E"/>
              </a:solidFill>
              <a:effectLst/>
            </c:spPr>
            <c:extLst>
              <c:ext xmlns:c16="http://schemas.microsoft.com/office/drawing/2014/chart" uri="{C3380CC4-5D6E-409C-BE32-E72D297353CC}">
                <c16:uniqueId val="{0000000B-EFC0-44CB-9C2D-5A917FA2CF74}"/>
              </c:ext>
            </c:extLst>
          </c:dPt>
          <c:dPt>
            <c:idx val="6"/>
            <c:invertIfNegative val="0"/>
            <c:bubble3D val="0"/>
            <c:extLst>
              <c:ext xmlns:c16="http://schemas.microsoft.com/office/drawing/2014/chart" uri="{C3380CC4-5D6E-409C-BE32-E72D297353CC}">
                <c16:uniqueId val="{0000000D-EFC0-44CB-9C2D-5A917FA2CF74}"/>
              </c:ext>
            </c:extLst>
          </c:dPt>
          <c:dPt>
            <c:idx val="7"/>
            <c:invertIfNegative val="0"/>
            <c:bubble3D val="0"/>
            <c:extLst>
              <c:ext xmlns:c16="http://schemas.microsoft.com/office/drawing/2014/chart" uri="{C3380CC4-5D6E-409C-BE32-E72D297353CC}">
                <c16:uniqueId val="{0000000F-EFC0-44CB-9C2D-5A917FA2CF74}"/>
              </c:ext>
            </c:extLst>
          </c:dPt>
          <c:dPt>
            <c:idx val="8"/>
            <c:invertIfNegative val="0"/>
            <c:bubble3D val="0"/>
            <c:extLst>
              <c:ext xmlns:c16="http://schemas.microsoft.com/office/drawing/2014/chart" uri="{C3380CC4-5D6E-409C-BE32-E72D297353CC}">
                <c16:uniqueId val="{00000011-EFC0-44CB-9C2D-5A917FA2CF74}"/>
              </c:ext>
            </c:extLst>
          </c:dPt>
          <c:dPt>
            <c:idx val="9"/>
            <c:invertIfNegative val="0"/>
            <c:bubble3D val="0"/>
            <c:spPr>
              <a:solidFill>
                <a:srgbClr val="D7262E"/>
              </a:solidFill>
              <a:effectLst/>
            </c:spPr>
            <c:extLst>
              <c:ext xmlns:c16="http://schemas.microsoft.com/office/drawing/2014/chart" uri="{C3380CC4-5D6E-409C-BE32-E72D297353CC}">
                <c16:uniqueId val="{00000013-EFC0-44CB-9C2D-5A917FA2CF74}"/>
              </c:ext>
            </c:extLst>
          </c:dPt>
          <c:dPt>
            <c:idx val="10"/>
            <c:invertIfNegative val="0"/>
            <c:bubble3D val="0"/>
            <c:extLst>
              <c:ext xmlns:c16="http://schemas.microsoft.com/office/drawing/2014/chart" uri="{C3380CC4-5D6E-409C-BE32-E72D297353CC}">
                <c16:uniqueId val="{00000015-EFC0-44CB-9C2D-5A917FA2CF74}"/>
              </c:ext>
            </c:extLst>
          </c:dPt>
          <c:dPt>
            <c:idx val="11"/>
            <c:invertIfNegative val="0"/>
            <c:bubble3D val="0"/>
            <c:spPr>
              <a:solidFill>
                <a:srgbClr val="D7262E"/>
              </a:solidFill>
              <a:effectLst/>
            </c:spPr>
            <c:extLst>
              <c:ext xmlns:c16="http://schemas.microsoft.com/office/drawing/2014/chart" uri="{C3380CC4-5D6E-409C-BE32-E72D297353CC}">
                <c16:uniqueId val="{00000017-EFC0-44CB-9C2D-5A917FA2CF74}"/>
              </c:ext>
            </c:extLst>
          </c:dPt>
          <c:dPt>
            <c:idx val="12"/>
            <c:invertIfNegative val="0"/>
            <c:bubble3D val="0"/>
            <c:extLst>
              <c:ext xmlns:c16="http://schemas.microsoft.com/office/drawing/2014/chart" uri="{C3380CC4-5D6E-409C-BE32-E72D297353CC}">
                <c16:uniqueId val="{00000019-EFC0-44CB-9C2D-5A917FA2CF74}"/>
              </c:ext>
            </c:extLst>
          </c:dPt>
          <c:dPt>
            <c:idx val="13"/>
            <c:invertIfNegative val="0"/>
            <c:bubble3D val="0"/>
            <c:extLst>
              <c:ext xmlns:c16="http://schemas.microsoft.com/office/drawing/2014/chart" uri="{C3380CC4-5D6E-409C-BE32-E72D297353CC}">
                <c16:uniqueId val="{0000001B-EFC0-44CB-9C2D-5A917FA2CF74}"/>
              </c:ext>
            </c:extLst>
          </c:dPt>
          <c:dPt>
            <c:idx val="14"/>
            <c:invertIfNegative val="0"/>
            <c:bubble3D val="0"/>
            <c:extLst>
              <c:ext xmlns:c16="http://schemas.microsoft.com/office/drawing/2014/chart" uri="{C3380CC4-5D6E-409C-BE32-E72D297353CC}">
                <c16:uniqueId val="{0000001D-EFC0-44CB-9C2D-5A917FA2CF74}"/>
              </c:ext>
            </c:extLst>
          </c:dPt>
          <c:dPt>
            <c:idx val="15"/>
            <c:invertIfNegative val="0"/>
            <c:bubble3D val="0"/>
            <c:extLst>
              <c:ext xmlns:c16="http://schemas.microsoft.com/office/drawing/2014/chart" uri="{C3380CC4-5D6E-409C-BE32-E72D297353CC}">
                <c16:uniqueId val="{0000001F-EFC0-44CB-9C2D-5A917FA2CF74}"/>
              </c:ext>
            </c:extLst>
          </c:dPt>
          <c:dPt>
            <c:idx val="16"/>
            <c:invertIfNegative val="0"/>
            <c:bubble3D val="0"/>
            <c:extLst>
              <c:ext xmlns:c16="http://schemas.microsoft.com/office/drawing/2014/chart" uri="{C3380CC4-5D6E-409C-BE32-E72D297353CC}">
                <c16:uniqueId val="{00000021-EFC0-44CB-9C2D-5A917FA2CF74}"/>
              </c:ext>
            </c:extLst>
          </c:dPt>
          <c:dLbls>
            <c:numFmt formatCode="&quot;A+&quot;0;&quot;R+&quot;0;&quot;Tie&quot;" sourceLinked="0"/>
            <c:spPr>
              <a:noFill/>
              <a:ln>
                <a:noFill/>
              </a:ln>
              <a:effectLst/>
            </c:spPr>
            <c:txPr>
              <a:bodyPr/>
              <a:lstStyle/>
              <a:p>
                <a:pPr>
                  <a:defRPr sz="1100" b="1" i="0" u="none" strike="noStrike">
                    <a:solidFill>
                      <a:srgbClr val="1B1F3B"/>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BGSU
Apr '25</c:v>
                </c:pt>
                <c:pt idx="1">
                  <c:v>Emerson
Aug '25</c:v>
                </c:pt>
                <c:pt idx="2">
                  <c:v>BGSU
Oct '25</c:v>
                </c:pt>
                <c:pt idx="3">
                  <c:v>Emerson
Dec '25</c:v>
                </c:pt>
                <c:pt idx="4">
                  <c:v>Quantus
Mar '26</c:v>
                </c:pt>
                <c:pt idx="5">
                  <c:v>BGSU
Apr '26</c:v>
                </c:pt>
                <c:pt idx="6">
                  <c:v>Fox
Jun '26</c:v>
                </c:pt>
                <c:pt idx="7">
                  <c:v>Fabrizio
Jun '26</c:v>
                </c:pt>
                <c:pt idx="8">
                  <c:v>NYT
Jun '26</c:v>
                </c:pt>
                <c:pt idx="9">
                  <c:v>Fox
Aug '26</c:v>
                </c:pt>
                <c:pt idx="10">
                  <c:v>BGSU
Sep '26</c:v>
                </c:pt>
                <c:pt idx="11">
                  <c:v>Big Data
Sep '26</c:v>
                </c:pt>
                <c:pt idx="12">
                  <c:v>Marist
Sep '26</c:v>
                </c:pt>
                <c:pt idx="13">
                  <c:v>Suffolk
Sep '26</c:v>
                </c:pt>
                <c:pt idx="14">
                  <c:v>YouGov
Sep '26</c:v>
                </c:pt>
                <c:pt idx="15">
                  <c:v>NYT
Oct '26</c:v>
                </c:pt>
                <c:pt idx="16">
                  <c:v>CNN
Oct '26</c:v>
                </c:pt>
              </c:strCache>
            </c:strRef>
          </c:cat>
          <c:val>
            <c:numRef>
              <c:f>Sheet1!$B$2:$B$18</c:f>
              <c:numCache>
                <c:formatCode>General</c:formatCode>
                <c:ptCount val="17"/>
                <c:pt idx="0">
                  <c:v>-5</c:v>
                </c:pt>
                <c:pt idx="1">
                  <c:v>-10</c:v>
                </c:pt>
                <c:pt idx="2">
                  <c:v>-3</c:v>
                </c:pt>
                <c:pt idx="3">
                  <c:v>1</c:v>
                </c:pt>
                <c:pt idx="4">
                  <c:v>1</c:v>
                </c:pt>
                <c:pt idx="5">
                  <c:v>-1</c:v>
                </c:pt>
                <c:pt idx="6">
                  <c:v>1</c:v>
                </c:pt>
                <c:pt idx="7">
                  <c:v>3</c:v>
                </c:pt>
                <c:pt idx="8">
                  <c:v>0</c:v>
                </c:pt>
                <c:pt idx="9">
                  <c:v>-2</c:v>
                </c:pt>
                <c:pt idx="10">
                  <c:v>3</c:v>
                </c:pt>
                <c:pt idx="11">
                  <c:v>-1</c:v>
                </c:pt>
                <c:pt idx="12">
                  <c:v>6</c:v>
                </c:pt>
                <c:pt idx="13">
                  <c:v>9</c:v>
                </c:pt>
                <c:pt idx="14">
                  <c:v>4</c:v>
                </c:pt>
                <c:pt idx="15">
                  <c:v>4</c:v>
                </c:pt>
                <c:pt idx="16">
                  <c:v>8</c:v>
                </c:pt>
              </c:numCache>
            </c:numRef>
          </c:val>
          <c:extLst>
            <c:ext xmlns:c16="http://schemas.microsoft.com/office/drawing/2014/chart" uri="{C3380CC4-5D6E-409C-BE32-E72D297353CC}">
              <c16:uniqueId val="{00000022-EFC0-44CB-9C2D-5A917FA2CF74}"/>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A90A3"/>
            </a:solidFill>
            <a:prstDash val="solid"/>
            <a:round/>
          </a:ln>
        </c:spPr>
        <c:txPr>
          <a:bodyPr rot="0" vert="horz"/>
          <a:lstStyle/>
          <a:p>
            <a:pPr>
              <a:defRPr sz="850" b="0" i="0" u="none" strike="noStrike">
                <a:solidFill>
                  <a:srgbClr val="1B1F3B"/>
                </a:solidFill>
                <a:latin typeface="Arial"/>
              </a:defRPr>
            </a:pPr>
            <a:endParaRPr lang="en-US"/>
          </a:p>
        </c:txPr>
        <c:crossAx val="2094734552"/>
        <c:crosses val="autoZero"/>
        <c:auto val="1"/>
        <c:lblAlgn val="ctr"/>
        <c:lblOffset val="100"/>
        <c:noMultiLvlLbl val="1"/>
      </c:catAx>
      <c:valAx>
        <c:axId val="2094734552"/>
        <c:scaling>
          <c:orientation val="minMax"/>
          <c:max val="12"/>
          <c:min val="-12"/>
        </c:scaling>
        <c:delete val="0"/>
        <c:axPos val="l"/>
        <c:majorGridlines>
          <c:spPr>
            <a:ln w="6350" cap="flat">
              <a:solidFill>
                <a:srgbClr val="D9DDE7"/>
              </a:solidFill>
              <a:prstDash val="solid"/>
              <a:round/>
            </a:ln>
          </c:spPr>
        </c:majorGridlines>
        <c:numFmt formatCode="&quot;A+&quot;0;&quot;R+&quot;0;0" sourceLinked="0"/>
        <c:majorTickMark val="out"/>
        <c:minorTickMark val="none"/>
        <c:tickLblPos val="nextTo"/>
        <c:spPr>
          <a:ln w="12700" cap="flat">
            <a:noFill/>
            <a:prstDash val="solid"/>
            <a:round/>
          </a:ln>
        </c:spPr>
        <c:txPr>
          <a:bodyPr/>
          <a:lstStyle/>
          <a:p>
            <a:pPr>
              <a:defRPr sz="1000" b="0" i="0" u="none" strike="noStrike">
                <a:solidFill>
                  <a:srgbClr val="5B6175"/>
                </a:solidFill>
                <a:latin typeface="Arial"/>
              </a:defRPr>
            </a:pPr>
            <a:endParaRPr lang="en-US"/>
          </a:p>
        </c:txPr>
        <c:crossAx val="2094734554"/>
        <c:crosses val="autoZero"/>
        <c:crossBetween val="between"/>
        <c:majorUnit val="4"/>
      </c:valAx>
      <c:spPr>
        <a:solidFill>
          <a:srgbClr val="FFFFFF">
            <a:alpha val="0"/>
          </a:srgbClr>
        </a:solid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6.2E-2"/>
          <c:y val="0.03"/>
          <c:w val="0.92800000000000005"/>
          <c:h val="0.8"/>
        </c:manualLayout>
      </c:layout>
      <c:barChart>
        <c:barDir val="col"/>
        <c:grouping val="clustered"/>
        <c:varyColors val="0"/>
        <c:ser>
          <c:idx val="0"/>
          <c:order val="0"/>
          <c:tx>
            <c:strRef>
              <c:f>Sheet1!$B$1</c:f>
              <c:strCache>
                <c:ptCount val="1"/>
                <c:pt idx="0">
                  <c:v>Margin (Cordray minus DeWine)</c:v>
                </c:pt>
              </c:strCache>
            </c:strRef>
          </c:tx>
          <c:spPr>
            <a:solidFill>
              <a:srgbClr val="1F4FD8"/>
            </a:solidFill>
            <a:effectLst/>
          </c:spPr>
          <c:invertIfNegative val="0"/>
          <c:dPt>
            <c:idx val="0"/>
            <c:invertIfNegative val="0"/>
            <c:bubble3D val="0"/>
            <c:spPr>
              <a:solidFill>
                <a:srgbClr val="D7262E"/>
              </a:solidFill>
              <a:effectLst/>
            </c:spPr>
            <c:extLst>
              <c:ext xmlns:c16="http://schemas.microsoft.com/office/drawing/2014/chart" uri="{C3380CC4-5D6E-409C-BE32-E72D297353CC}">
                <c16:uniqueId val="{00000001-0B00-4CE8-B93A-B4104D16C9DE}"/>
              </c:ext>
            </c:extLst>
          </c:dPt>
          <c:dPt>
            <c:idx val="1"/>
            <c:invertIfNegative val="0"/>
            <c:bubble3D val="0"/>
            <c:extLst>
              <c:ext xmlns:c16="http://schemas.microsoft.com/office/drawing/2014/chart" uri="{C3380CC4-5D6E-409C-BE32-E72D297353CC}">
                <c16:uniqueId val="{00000003-0B00-4CE8-B93A-B4104D16C9DE}"/>
              </c:ext>
            </c:extLst>
          </c:dPt>
          <c:dPt>
            <c:idx val="2"/>
            <c:invertIfNegative val="0"/>
            <c:bubble3D val="0"/>
            <c:extLst>
              <c:ext xmlns:c16="http://schemas.microsoft.com/office/drawing/2014/chart" uri="{C3380CC4-5D6E-409C-BE32-E72D297353CC}">
                <c16:uniqueId val="{00000005-0B00-4CE8-B93A-B4104D16C9DE}"/>
              </c:ext>
            </c:extLst>
          </c:dPt>
          <c:dPt>
            <c:idx val="3"/>
            <c:invertIfNegative val="0"/>
            <c:bubble3D val="0"/>
            <c:spPr>
              <a:solidFill>
                <a:srgbClr val="D7262E"/>
              </a:solidFill>
              <a:effectLst/>
            </c:spPr>
            <c:extLst>
              <c:ext xmlns:c16="http://schemas.microsoft.com/office/drawing/2014/chart" uri="{C3380CC4-5D6E-409C-BE32-E72D297353CC}">
                <c16:uniqueId val="{00000007-0B00-4CE8-B93A-B4104D16C9DE}"/>
              </c:ext>
            </c:extLst>
          </c:dPt>
          <c:dPt>
            <c:idx val="4"/>
            <c:invertIfNegative val="0"/>
            <c:bubble3D val="0"/>
            <c:extLst>
              <c:ext xmlns:c16="http://schemas.microsoft.com/office/drawing/2014/chart" uri="{C3380CC4-5D6E-409C-BE32-E72D297353CC}">
                <c16:uniqueId val="{00000009-0B00-4CE8-B93A-B4104D16C9DE}"/>
              </c:ext>
            </c:extLst>
          </c:dPt>
          <c:dPt>
            <c:idx val="5"/>
            <c:invertIfNegative val="0"/>
            <c:bubble3D val="0"/>
            <c:extLst>
              <c:ext xmlns:c16="http://schemas.microsoft.com/office/drawing/2014/chart" uri="{C3380CC4-5D6E-409C-BE32-E72D297353CC}">
                <c16:uniqueId val="{0000000B-0B00-4CE8-B93A-B4104D16C9DE}"/>
              </c:ext>
            </c:extLst>
          </c:dPt>
          <c:dPt>
            <c:idx val="6"/>
            <c:invertIfNegative val="0"/>
            <c:bubble3D val="0"/>
            <c:extLst>
              <c:ext xmlns:c16="http://schemas.microsoft.com/office/drawing/2014/chart" uri="{C3380CC4-5D6E-409C-BE32-E72D297353CC}">
                <c16:uniqueId val="{0000000D-0B00-4CE8-B93A-B4104D16C9DE}"/>
              </c:ext>
            </c:extLst>
          </c:dPt>
          <c:dPt>
            <c:idx val="7"/>
            <c:invertIfNegative val="0"/>
            <c:bubble3D val="0"/>
            <c:extLst>
              <c:ext xmlns:c16="http://schemas.microsoft.com/office/drawing/2014/chart" uri="{C3380CC4-5D6E-409C-BE32-E72D297353CC}">
                <c16:uniqueId val="{0000000F-0B00-4CE8-B93A-B4104D16C9DE}"/>
              </c:ext>
            </c:extLst>
          </c:dPt>
          <c:dPt>
            <c:idx val="8"/>
            <c:invertIfNegative val="0"/>
            <c:bubble3D val="0"/>
            <c:spPr>
              <a:solidFill>
                <a:srgbClr val="8B1A1F"/>
              </a:solidFill>
              <a:effectLst/>
            </c:spPr>
            <c:extLst>
              <c:ext xmlns:c16="http://schemas.microsoft.com/office/drawing/2014/chart" uri="{C3380CC4-5D6E-409C-BE32-E72D297353CC}">
                <c16:uniqueId val="{00000011-0B00-4CE8-B93A-B4104D16C9DE}"/>
              </c:ext>
            </c:extLst>
          </c:dPt>
          <c:dLbls>
            <c:dLbl>
              <c:idx val="8"/>
              <c:numFmt formatCode="&quot;Cordray +&quot;0.0;&quot;DeWine +&quot;0.0" sourceLinked="0"/>
              <c:spPr>
                <a:noFill/>
                <a:ln>
                  <a:noFill/>
                </a:ln>
              </c:spPr>
              <c:txPr>
                <a:bodyPr/>
                <a:lstStyle/>
                <a:p>
                  <a:pPr>
                    <a:defRPr sz="1100" b="1" i="0" u="none" strike="noStrike">
                      <a:solidFill>
                        <a:srgbClr val="1B1F3B"/>
                      </a:solidFill>
                      <a:latin typeface="Arial"/>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B00-4CE8-B93A-B4104D16C9DE}"/>
                </c:ext>
              </c:extLst>
            </c:dLbl>
            <c:numFmt formatCode="&quot;Cordray +&quot;0;&quot;DeWine +&quot;0;&quot;Tie&quot;" sourceLinked="0"/>
            <c:spPr>
              <a:noFill/>
              <a:ln>
                <a:noFill/>
              </a:ln>
              <a:effectLst/>
            </c:spPr>
            <c:txPr>
              <a:bodyPr/>
              <a:lstStyle/>
              <a:p>
                <a:pPr>
                  <a:defRPr sz="1100" b="1" i="0" u="none" strike="noStrike">
                    <a:solidFill>
                      <a:srgbClr val="1B1F3B"/>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SurveyUSA
Mar '18</c:v>
                </c:pt>
                <c:pt idx="1">
                  <c:v>Suffolk
Jun '18</c:v>
                </c:pt>
                <c:pt idx="2">
                  <c:v>Quinnipiac
Jun '18</c:v>
                </c:pt>
                <c:pt idx="3">
                  <c:v>NBC/Marist
Jun '18</c:v>
                </c:pt>
                <c:pt idx="4">
                  <c:v>NBC/Marist
Sep '18</c:v>
                </c:pt>
                <c:pt idx="5">
                  <c:v>Suffolk
Oct '18</c:v>
                </c:pt>
                <c:pt idx="6">
                  <c:v>Emerson
Oct '18</c:v>
                </c:pt>
                <c:pt idx="7">
                  <c:v>Gravis
Oct '18</c:v>
                </c:pt>
                <c:pt idx="8">
                  <c:v>RESULT
Nov. 6</c:v>
                </c:pt>
              </c:strCache>
            </c:strRef>
          </c:cat>
          <c:val>
            <c:numRef>
              <c:f>Sheet1!$B$2:$B$10</c:f>
              <c:numCache>
                <c:formatCode>General</c:formatCode>
                <c:ptCount val="9"/>
                <c:pt idx="0">
                  <c:v>-8</c:v>
                </c:pt>
                <c:pt idx="1">
                  <c:v>7</c:v>
                </c:pt>
                <c:pt idx="2">
                  <c:v>2</c:v>
                </c:pt>
                <c:pt idx="3">
                  <c:v>-4</c:v>
                </c:pt>
                <c:pt idx="4">
                  <c:v>0</c:v>
                </c:pt>
                <c:pt idx="5">
                  <c:v>6</c:v>
                </c:pt>
                <c:pt idx="6">
                  <c:v>3</c:v>
                </c:pt>
                <c:pt idx="7">
                  <c:v>5</c:v>
                </c:pt>
                <c:pt idx="8">
                  <c:v>-4.3</c:v>
                </c:pt>
              </c:numCache>
            </c:numRef>
          </c:val>
          <c:extLst>
            <c:ext xmlns:c16="http://schemas.microsoft.com/office/drawing/2014/chart" uri="{C3380CC4-5D6E-409C-BE32-E72D297353CC}">
              <c16:uniqueId val="{00000012-0B00-4CE8-B93A-B4104D16C9DE}"/>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A90A3"/>
            </a:solidFill>
            <a:prstDash val="solid"/>
            <a:round/>
          </a:ln>
        </c:spPr>
        <c:txPr>
          <a:bodyPr rot="0" vert="horz"/>
          <a:lstStyle/>
          <a:p>
            <a:pPr>
              <a:defRPr sz="850" b="0" i="0" u="none" strike="noStrike">
                <a:solidFill>
                  <a:srgbClr val="1B1F3B"/>
                </a:solidFill>
                <a:latin typeface="Arial"/>
              </a:defRPr>
            </a:pPr>
            <a:endParaRPr lang="en-US"/>
          </a:p>
        </c:txPr>
        <c:crossAx val="2094734552"/>
        <c:crosses val="autoZero"/>
        <c:auto val="1"/>
        <c:lblAlgn val="ctr"/>
        <c:lblOffset val="100"/>
        <c:noMultiLvlLbl val="1"/>
      </c:catAx>
      <c:valAx>
        <c:axId val="2094734552"/>
        <c:scaling>
          <c:orientation val="minMax"/>
          <c:max val="12"/>
          <c:min val="-12"/>
        </c:scaling>
        <c:delete val="0"/>
        <c:axPos val="l"/>
        <c:majorGridlines>
          <c:spPr>
            <a:ln w="6350" cap="flat">
              <a:solidFill>
                <a:srgbClr val="D9DDE7"/>
              </a:solidFill>
              <a:prstDash val="solid"/>
              <a:round/>
            </a:ln>
          </c:spPr>
        </c:majorGridlines>
        <c:numFmt formatCode="&quot;C+&quot;0;&quot;DW+&quot;0;0" sourceLinked="0"/>
        <c:majorTickMark val="out"/>
        <c:minorTickMark val="none"/>
        <c:tickLblPos val="nextTo"/>
        <c:spPr>
          <a:ln w="12700" cap="flat">
            <a:noFill/>
            <a:prstDash val="solid"/>
            <a:round/>
          </a:ln>
        </c:spPr>
        <c:txPr>
          <a:bodyPr/>
          <a:lstStyle/>
          <a:p>
            <a:pPr>
              <a:defRPr sz="1000" b="0" i="0" u="none" strike="noStrike">
                <a:solidFill>
                  <a:srgbClr val="5B6175"/>
                </a:solidFill>
                <a:latin typeface="Arial"/>
              </a:defRPr>
            </a:pPr>
            <a:endParaRPr lang="en-US"/>
          </a:p>
        </c:txPr>
        <c:crossAx val="2094734554"/>
        <c:crosses val="autoZero"/>
        <c:crossBetween val="between"/>
        <c:majorUnit val="4"/>
      </c:valAx>
      <c:spPr>
        <a:solidFill>
          <a:srgbClr val="FFFFFF">
            <a:alpha val="0"/>
          </a:srgbClr>
        </a:solid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7422D2-DE80-F742-B15B-1DA2699E0D5A}" type="datetimeFigureOut">
              <a:rPr lang="en-US" smtClean="0"/>
              <a:t>10/9/26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0C463F-2C01-2740-B957-6A0EFC2DBBD7}" type="slidenum">
              <a:rPr lang="en-US" smtClean="0"/>
              <a:t>‹#›</a:t>
            </a:fld>
            <a:endParaRPr lang="en-US"/>
          </a:p>
        </p:txBody>
      </p:sp>
    </p:spTree>
    <p:extLst>
      <p:ext uri="{BB962C8B-B14F-4D97-AF65-F5344CB8AC3E}">
        <p14:creationId xmlns:p14="http://schemas.microsoft.com/office/powerpoint/2010/main" val="941315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Property tax is the row to dwell on. Whichever candidate wins will likely treat the result as a mandate, and the executive budget is due in March. Ramaswamy originally campaigned on outright elimination of property taxes; the current plan is a rollback plus a growth cap.</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lists only things each candidate has explicitly said they would do. Positions that are leanings or “won’t rule out” statements are in the bottom box, labeled as such. Neither candidate has introduced legislation; these are campaign commitments.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House today: 65 R, 34 D. Three-fifths of 99 is 59.4, so 60 votes override a veto or pass an emergency clause. A net Democratic gain of six drops Republicans to 59. “Net” matters: every Democratic seat lost must be offset by another flip.
Every House and Senate seat with a cushion under 5% is suburban or small-metro; none are rural (Battlegrounds report).
A Democratic House majority (50 seats, net +16) would require winning a district that leans Republican by nearly 8% — a wave scenario.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Highlighted row: HD 60, Powell/Dublin — Brian Lorenz vs. Shelby Kimball. It is the sixth-thinnest Republican seat on the OMA index and it is in Central Ohio. HD 60 also has one of the widest DeWine-to-Trump splits on the map (11.46 points), so the top of the ticket matters there.
Three of the six are open because Demetriou, Gayle Manning and Plummer left competitive House seats to run for the Senate. HD 64 (Nick Santucci, 3.61%) has no Democratic opponent.
Index note: these cushions use the OMA guide’s Political Republican Index. The separate Vulnerability Rankings (PVI plus incumbency adjustment) orders these seats differently; see my note on methodology.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Senate: 24 R, 9 D. Only the 17 odd-numbered districts are up (11 R-held, 6 D-held). Twenty votes override a veto (three-fifths of 33 = 19.8). Republicans can lose four and keep 20; Democrats need five flips while holding all six of their own — and no Democratic seat up this year has a cushion under 12%.
Central Ohio: SD 3 (Canal Winchester/Reynoldsburg) is the only competitive GOP Senate seat with an incumbent running. SD 19 is Sen. Brenner’s open seat.
Note: the Battlegrounds PDF discusses a 22-seat “two-thirds” line; Ohio’s veto override is three-fifths, so 20 is the number here.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data (RealClearPolitics), oldest to newest — Acton / Ramaswamy, spread:
Bowling Green/YouGov 4/18–4/24/25, 800 RV: 45/50, R+5
Emerson 8/18–8/19/25, 1000 RV: 39/49, R+10
Bowling Green/YouGov 10/2–10/14/25, 800 RV: 47/50, R+3
Emerson 12/6–12/8/25, 850 RV: 46/45, A+1
Quantus Insights 3/13–3/14/26, 809 RV: 46/45, A+1
Bowling Green/YouGov 4/7–4/14/26, 1000 RV: 47/48, R+1
FOX News 5/28–6/1/26, 1105 RV: 50/49, A+1
Fabrizio/Anzalone 6/14–6/16/26, 800 LV: 47/44, A+3
NY Times/Siena 6/15–6/28/26, 601 LV: 47/47, Tie
FOX News 8/6–8/10/26, 1008 RV: 48/50, R+2
Bowling Green/YouGov* 9/1–9/10/26, 1000 LV: 48/45, A+3
Big Data Poll* 9/25–9/27/26, 680 LV: 47/48, R+1
Marist 9/24–9/27/26, 1298 RV: 50/44, A+6
USA Today/Suffolk* 9/23–9/27/26, 500 LV: 50/41, A+9
YouGov 9/18–9/30/26, 3777 LV: 48/44, A+4
NY Times/Siena 9/22–10/1/26, 616 LV: 49/45, A+4
CNN 9/29–10/5/26, 760 LV: 50/42, A+8
RCP Average 9/1–10/5: Acton 48.9, Ramaswamy 44.1, Acton +4.8
(* = marked with an asterisk on RCP. Years for 2025 polls inferred from RCP's newest-first ordering.)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data (RealClearPolitics), oldest to newest — DeWine / Cordray, spread:
WOIO-TV/SurveyUSA 3/16–3/20/18, 1408 RV: 47/39, DeWine +8
Suffolk 6/6–6/11/18, 500 LV: 36/43, Cordray +7
Quinnipiac 6/7–6/12/18, 1082 RV: 40/42, Cordray +2
NBC News/Marist 6/17–6/21/18, 778 RV: 46/42, DeWine +4
NBC News/Marist 9/16–9/20/18, 564 LV: 47/47, Tie
Suffolk* 10/4–10/8/18, 500 LV: 40/46, Cordray +6
Emerson 10/26–10/28/18, 566 LV: 46/49, Cordray +3
Gravis 10/29–10/30/18, 789 LV: 43/48, Cordray +5
Final Results: DeWine 50.7, Cordray 46.4, DeWine +4.3
Simple average of the 4 post-Sept. 1 polls: (5 + 3 + 6 + 0) / 4 = Cordray +3.5 (our calculation; RCP's final average is not shown in the source screenshot). Gap to result: 3.5 + 4.3 = 7.8 points.
(* = marked with an asterisk on RCP.)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1109128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42598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2562560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9C091A-60B1-4A28-A4B8-FFF2827D521B}"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459708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9C091A-60B1-4A28-A4B8-FFF2827D521B}" type="datetimeFigureOut">
              <a:rPr lang="en-US" smtClean="0"/>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3176044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9C091A-60B1-4A28-A4B8-FFF2827D521B}" type="datetimeFigureOut">
              <a:rPr lang="en-US" smtClean="0"/>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1289185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9C091A-60B1-4A28-A4B8-FFF2827D521B}" type="datetimeFigureOut">
              <a:rPr lang="en-US" smtClean="0"/>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2067710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9C091A-60B1-4A28-A4B8-FFF2827D521B}"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148678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9C091A-60B1-4A28-A4B8-FFF2827D521B}"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3371813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442191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05019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2130275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2703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1056607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2028578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C091A-60B1-4A28-A4B8-FFF2827D521B}"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1331F-059B-4DC0-81C8-C6A0CD5FF489}" type="slidenum">
              <a:rPr lang="en-US" smtClean="0"/>
              <a:t>‹#›</a:t>
            </a:fld>
            <a:endParaRPr lang="en-US"/>
          </a:p>
        </p:txBody>
      </p:sp>
    </p:spTree>
    <p:extLst>
      <p:ext uri="{BB962C8B-B14F-4D97-AF65-F5344CB8AC3E}">
        <p14:creationId xmlns:p14="http://schemas.microsoft.com/office/powerpoint/2010/main" val="528706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943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9C091A-60B1-4A28-A4B8-FFF2827D521B}" type="datetimeFigureOut">
              <a:rPr lang="en-US" smtClean="0"/>
              <a:t>10/9/26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231331F-059B-4DC0-81C8-C6A0CD5FF489}" type="slidenum">
              <a:rPr lang="en-US" smtClean="0"/>
              <a:t>‹#›</a:t>
            </a:fld>
            <a:endParaRPr lang="en-US"/>
          </a:p>
        </p:txBody>
      </p:sp>
    </p:spTree>
    <p:extLst>
      <p:ext uri="{BB962C8B-B14F-4D97-AF65-F5344CB8AC3E}">
        <p14:creationId xmlns:p14="http://schemas.microsoft.com/office/powerpoint/2010/main" val="3841298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mailto:wschwartz@pappaskc.com"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A64C5C83-255E-DB15-E3AB-AD95BE8BB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3" name="Title 1">
            <a:extLst>
              <a:ext uri="{FF2B5EF4-FFF2-40B4-BE49-F238E27FC236}">
                <a16:creationId xmlns:a16="http://schemas.microsoft.com/office/drawing/2014/main" id="{CFE75451-6A4B-484B-9ED1-353CCE25B0F4}"/>
              </a:ext>
            </a:extLst>
          </p:cNvPr>
          <p:cNvSpPr>
            <a:spLocks noGrp="1"/>
          </p:cNvSpPr>
          <p:nvPr/>
        </p:nvSpPr>
        <p:spPr>
          <a:xfrm>
            <a:off x="1168178" y="1370425"/>
            <a:ext cx="8465251" cy="3258436"/>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kern="1200" cap="all" spc="150" baseline="0">
                <a:solidFill>
                  <a:schemeClr val="tx1"/>
                </a:solidFill>
                <a:latin typeface="+mj-lt"/>
                <a:ea typeface="+mj-ea"/>
                <a:cs typeface="+mj-cs"/>
              </a:defRPr>
            </a:lvl1pPr>
          </a:lstStyle>
          <a:p>
            <a:r>
              <a:rPr lang="en-US" sz="4000" b="1" u="sng" dirty="0">
                <a:solidFill>
                  <a:schemeClr val="tx2"/>
                </a:solidFill>
              </a:rPr>
              <a:t>The Ohio Confederation Of</a:t>
            </a:r>
            <a:r>
              <a:rPr lang="en-US" sz="4000" b="1" dirty="0">
                <a:solidFill>
                  <a:schemeClr val="tx2"/>
                </a:solidFill>
              </a:rPr>
              <a:t> </a:t>
            </a:r>
            <a:r>
              <a:rPr lang="en-US" sz="4000" b="1" u="sng" dirty="0">
                <a:solidFill>
                  <a:schemeClr val="tx2"/>
                </a:solidFill>
              </a:rPr>
              <a:t>Teacher Education</a:t>
            </a:r>
            <a:r>
              <a:rPr lang="en-US" sz="4000" b="1" dirty="0">
                <a:solidFill>
                  <a:schemeClr val="tx2"/>
                </a:solidFill>
              </a:rPr>
              <a:t> </a:t>
            </a:r>
            <a:r>
              <a:rPr lang="en-US" sz="4000" b="1" u="sng" dirty="0">
                <a:solidFill>
                  <a:schemeClr val="tx2"/>
                </a:solidFill>
              </a:rPr>
              <a:t>Organizations</a:t>
            </a:r>
            <a:endParaRPr lang="en-US" b="1" dirty="0">
              <a:solidFill>
                <a:schemeClr val="tx2"/>
              </a:solidFill>
            </a:endParaRPr>
          </a:p>
          <a:p>
            <a:endParaRPr lang="en-US" sz="4000" b="1" u="sng" dirty="0">
              <a:solidFill>
                <a:schemeClr val="tx2"/>
              </a:solidFill>
            </a:endParaRPr>
          </a:p>
          <a:p>
            <a:r>
              <a:rPr lang="en-US" sz="4000" dirty="0">
                <a:solidFill>
                  <a:schemeClr val="tx2"/>
                </a:solidFill>
              </a:rPr>
              <a:t>October 9, 2026</a:t>
            </a:r>
          </a:p>
          <a:p>
            <a:endParaRPr lang="en-US" sz="4000" dirty="0">
              <a:solidFill>
                <a:schemeClr val="tx2"/>
              </a:solidFill>
            </a:endParaRPr>
          </a:p>
          <a:p>
            <a:endParaRPr lang="en-US" sz="4000" dirty="0">
              <a:solidFill>
                <a:schemeClr val="tx2"/>
              </a:solidFill>
            </a:endParaRPr>
          </a:p>
          <a:p>
            <a:endParaRPr lang="en-US" sz="4000" i="1" dirty="0">
              <a:solidFill>
                <a:schemeClr val="tx2"/>
              </a:solidFill>
            </a:endParaRPr>
          </a:p>
        </p:txBody>
      </p:sp>
    </p:spTree>
    <p:extLst>
      <p:ext uri="{BB962C8B-B14F-4D97-AF65-F5344CB8AC3E}">
        <p14:creationId xmlns:p14="http://schemas.microsoft.com/office/powerpoint/2010/main" val="3700391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A64C5C83-255E-DB15-E3AB-AD95BE8BB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0A32731C-311B-46F7-A865-6C3AF6B09A47}"/>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a:solidFill>
                  <a:schemeClr val="tx2"/>
                </a:solidFill>
              </a:rPr>
              <a:t>Agenda</a:t>
            </a:r>
            <a:endParaRPr lang="en-US"/>
          </a:p>
        </p:txBody>
      </p:sp>
      <p:sp>
        <p:nvSpPr>
          <p:cNvPr id="6" name="TextBox 5">
            <a:extLst>
              <a:ext uri="{FF2B5EF4-FFF2-40B4-BE49-F238E27FC236}">
                <a16:creationId xmlns:a16="http://schemas.microsoft.com/office/drawing/2014/main" id="{D10E6537-597F-BFAA-EFA8-CE9EFE4F094C}"/>
              </a:ext>
            </a:extLst>
          </p:cNvPr>
          <p:cNvSpPr txBox="1"/>
          <p:nvPr/>
        </p:nvSpPr>
        <p:spPr>
          <a:xfrm>
            <a:off x="994977" y="1523745"/>
            <a:ext cx="9746511"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500" dirty="0"/>
          </a:p>
          <a:p>
            <a:pPr marL="285750" indent="-285750">
              <a:buFont typeface="Arial"/>
              <a:buChar char="•"/>
            </a:pPr>
            <a:r>
              <a:rPr lang="en-US" sz="3500" dirty="0"/>
              <a:t>Race for Ohio Governor</a:t>
            </a:r>
          </a:p>
          <a:p>
            <a:pPr marL="285750" indent="-285750">
              <a:buFont typeface="Arial"/>
              <a:buChar char="•"/>
            </a:pPr>
            <a:r>
              <a:rPr lang="en-US" sz="3500" dirty="0"/>
              <a:t>State Legislative Races </a:t>
            </a:r>
          </a:p>
          <a:p>
            <a:pPr marL="285750" indent="-285750">
              <a:buFont typeface="Arial"/>
              <a:buChar char="•"/>
            </a:pPr>
            <a:r>
              <a:rPr lang="en-US" sz="3500" dirty="0"/>
              <a:t>Lame Duck</a:t>
            </a:r>
          </a:p>
          <a:p>
            <a:pPr marL="285750" indent="-285750">
              <a:buFont typeface="Arial"/>
              <a:buChar char="•"/>
            </a:pPr>
            <a:r>
              <a:rPr lang="en-US" sz="3500" dirty="0"/>
              <a:t>137th General Assembly Outlook</a:t>
            </a:r>
          </a:p>
          <a:p>
            <a:pPr marL="285750" indent="-285750">
              <a:buFont typeface="Arial"/>
              <a:buChar char="•"/>
            </a:pPr>
            <a:r>
              <a:rPr lang="en-US" sz="3500" dirty="0"/>
              <a:t>Q&amp;A</a:t>
            </a:r>
          </a:p>
        </p:txBody>
      </p:sp>
    </p:spTree>
    <p:extLst>
      <p:ext uri="{BB962C8B-B14F-4D97-AF65-F5344CB8AC3E}">
        <p14:creationId xmlns:p14="http://schemas.microsoft.com/office/powerpoint/2010/main" val="110709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411480"/>
            <a:ext cx="1659636" cy="292608"/>
          </a:xfrm>
          <a:prstGeom prst="roundRect">
            <a:avLst>
              <a:gd name="adj" fmla="val 50000"/>
            </a:avLst>
          </a:prstGeom>
          <a:solidFill>
            <a:srgbClr val="1F4FC1"/>
          </a:solidFill>
          <a:ln w="12700">
            <a:solidFill>
              <a:srgbClr val="1F4FC1"/>
            </a:solidFill>
            <a:prstDash val="solid"/>
          </a:ln>
        </p:spPr>
        <p:txBody>
          <a:bodyPr/>
          <a:lstStyle/>
          <a:p>
            <a:endParaRPr lang="en-US"/>
          </a:p>
        </p:txBody>
      </p:sp>
      <p:sp>
        <p:nvSpPr>
          <p:cNvPr id="3" name="Text 1"/>
          <p:cNvSpPr txBox="1"/>
          <p:nvPr/>
        </p:nvSpPr>
        <p:spPr>
          <a:xfrm>
            <a:off x="548640" y="411480"/>
            <a:ext cx="1659636" cy="292608"/>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ourier New" pitchFamily="34" charset="0"/>
                <a:ea typeface="Courier New" pitchFamily="34" charset="-122"/>
                <a:cs typeface="Courier New" pitchFamily="34" charset="-120"/>
              </a:rPr>
              <a:t>GOVERNOR’S RACE</a:t>
            </a:r>
            <a:endParaRPr lang="en-US" sz="1100" dirty="0"/>
          </a:p>
        </p:txBody>
      </p:sp>
      <p:sp>
        <p:nvSpPr>
          <p:cNvPr id="4" name="Text 2"/>
          <p:cNvSpPr txBox="1"/>
          <p:nvPr/>
        </p:nvSpPr>
        <p:spPr>
          <a:xfrm>
            <a:off x="548640" y="804672"/>
            <a:ext cx="11064240" cy="685800"/>
          </a:xfrm>
          <a:prstGeom prst="rect">
            <a:avLst/>
          </a:prstGeom>
          <a:noFill/>
          <a:ln/>
        </p:spPr>
        <p:txBody>
          <a:bodyPr wrap="square" lIns="0" tIns="0" rIns="0" bIns="0" rtlCol="0" anchor="t"/>
          <a:lstStyle/>
          <a:p>
            <a:pPr marL="0" indent="0">
              <a:buNone/>
            </a:pPr>
            <a:r>
              <a:rPr lang="en-US" sz="3350" b="1" dirty="0">
                <a:solidFill>
                  <a:srgbClr val="15203A"/>
                </a:solidFill>
                <a:latin typeface="Calibri" pitchFamily="34" charset="0"/>
                <a:ea typeface="Calibri" pitchFamily="34" charset="-122"/>
                <a:cs typeface="Calibri" pitchFamily="34" charset="-120"/>
              </a:rPr>
              <a:t>Taxes: What Acton and Ramaswamy have proposed</a:t>
            </a:r>
            <a:endParaRPr lang="en-US" sz="3350" dirty="0"/>
          </a:p>
        </p:txBody>
      </p:sp>
      <p:sp>
        <p:nvSpPr>
          <p:cNvPr id="5" name="Shape 3"/>
          <p:cNvSpPr/>
          <p:nvPr/>
        </p:nvSpPr>
        <p:spPr>
          <a:xfrm>
            <a:off x="2468880" y="1645920"/>
            <a:ext cx="4572000" cy="438912"/>
          </a:xfrm>
          <a:prstGeom prst="rect">
            <a:avLst/>
          </a:prstGeom>
          <a:solidFill>
            <a:srgbClr val="1F4FC1"/>
          </a:solidFill>
          <a:ln w="9525">
            <a:solidFill>
              <a:srgbClr val="1F4FC1"/>
            </a:solidFill>
            <a:prstDash val="solid"/>
          </a:ln>
        </p:spPr>
        <p:txBody>
          <a:bodyPr/>
          <a:lstStyle/>
          <a:p>
            <a:endParaRPr lang="en-US"/>
          </a:p>
        </p:txBody>
      </p:sp>
      <p:sp>
        <p:nvSpPr>
          <p:cNvPr id="6" name="Shape 4"/>
          <p:cNvSpPr/>
          <p:nvPr/>
        </p:nvSpPr>
        <p:spPr>
          <a:xfrm>
            <a:off x="7132320" y="1645920"/>
            <a:ext cx="4572000" cy="438912"/>
          </a:xfrm>
          <a:prstGeom prst="rect">
            <a:avLst/>
          </a:prstGeom>
          <a:solidFill>
            <a:srgbClr val="C8102E"/>
          </a:solidFill>
          <a:ln w="9525">
            <a:solidFill>
              <a:srgbClr val="C8102E"/>
            </a:solidFill>
            <a:prstDash val="solid"/>
          </a:ln>
        </p:spPr>
        <p:txBody>
          <a:bodyPr/>
          <a:lstStyle/>
          <a:p>
            <a:endParaRPr lang="en-US"/>
          </a:p>
        </p:txBody>
      </p:sp>
      <p:sp>
        <p:nvSpPr>
          <p:cNvPr id="7" name="Text 5"/>
          <p:cNvSpPr txBox="1"/>
          <p:nvPr/>
        </p:nvSpPr>
        <p:spPr>
          <a:xfrm>
            <a:off x="2651760" y="1645920"/>
            <a:ext cx="4206240" cy="43891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Amy Acton (D)</a:t>
            </a:r>
            <a:endParaRPr lang="en-US" sz="1600" dirty="0"/>
          </a:p>
        </p:txBody>
      </p:sp>
      <p:sp>
        <p:nvSpPr>
          <p:cNvPr id="8" name="Text 6"/>
          <p:cNvSpPr txBox="1"/>
          <p:nvPr/>
        </p:nvSpPr>
        <p:spPr>
          <a:xfrm>
            <a:off x="7315200" y="1645920"/>
            <a:ext cx="4206240" cy="43891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Vivek Ramaswamy (R)</a:t>
            </a:r>
            <a:endParaRPr lang="en-US" sz="1600" dirty="0"/>
          </a:p>
        </p:txBody>
      </p:sp>
      <p:sp>
        <p:nvSpPr>
          <p:cNvPr id="9" name="Shape 7"/>
          <p:cNvSpPr/>
          <p:nvPr/>
        </p:nvSpPr>
        <p:spPr>
          <a:xfrm>
            <a:off x="548640" y="2176272"/>
            <a:ext cx="1828800" cy="1481328"/>
          </a:xfrm>
          <a:prstGeom prst="rect">
            <a:avLst/>
          </a:prstGeom>
          <a:solidFill>
            <a:srgbClr val="0F2557"/>
          </a:solidFill>
          <a:ln w="9525">
            <a:solidFill>
              <a:srgbClr val="0F2557"/>
            </a:solidFill>
            <a:prstDash val="solid"/>
          </a:ln>
        </p:spPr>
        <p:txBody>
          <a:bodyPr/>
          <a:lstStyle/>
          <a:p>
            <a:endParaRPr lang="en-US"/>
          </a:p>
        </p:txBody>
      </p:sp>
      <p:sp>
        <p:nvSpPr>
          <p:cNvPr id="10" name="Text 8"/>
          <p:cNvSpPr txBox="1"/>
          <p:nvPr/>
        </p:nvSpPr>
        <p:spPr>
          <a:xfrm>
            <a:off x="713232" y="2176272"/>
            <a:ext cx="1554480" cy="1481328"/>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Property Tax</a:t>
            </a:r>
            <a:endParaRPr lang="en-US" sz="1500" dirty="0"/>
          </a:p>
        </p:txBody>
      </p:sp>
      <p:sp>
        <p:nvSpPr>
          <p:cNvPr id="11" name="Shape 9"/>
          <p:cNvSpPr/>
          <p:nvPr/>
        </p:nvSpPr>
        <p:spPr>
          <a:xfrm>
            <a:off x="2468880" y="2176272"/>
            <a:ext cx="4572000" cy="1481328"/>
          </a:xfrm>
          <a:prstGeom prst="rect">
            <a:avLst/>
          </a:prstGeom>
          <a:solidFill>
            <a:srgbClr val="EDF2FC"/>
          </a:solidFill>
          <a:ln w="9525">
            <a:solidFill>
              <a:srgbClr val="EDF2FC"/>
            </a:solidFill>
            <a:prstDash val="solid"/>
          </a:ln>
        </p:spPr>
        <p:txBody>
          <a:bodyPr/>
          <a:lstStyle/>
          <a:p>
            <a:endParaRPr lang="en-US"/>
          </a:p>
        </p:txBody>
      </p:sp>
      <p:sp>
        <p:nvSpPr>
          <p:cNvPr id="12" name="Shape 10"/>
          <p:cNvSpPr/>
          <p:nvPr/>
        </p:nvSpPr>
        <p:spPr>
          <a:xfrm>
            <a:off x="7132320" y="2176272"/>
            <a:ext cx="4572000" cy="1481328"/>
          </a:xfrm>
          <a:prstGeom prst="rect">
            <a:avLst/>
          </a:prstGeom>
          <a:solidFill>
            <a:srgbClr val="FCEBEE"/>
          </a:solidFill>
          <a:ln w="9525">
            <a:solidFill>
              <a:srgbClr val="FCEBEE"/>
            </a:solidFill>
            <a:prstDash val="solid"/>
          </a:ln>
        </p:spPr>
        <p:txBody>
          <a:bodyPr/>
          <a:lstStyle/>
          <a:p>
            <a:endParaRPr lang="en-US"/>
          </a:p>
        </p:txBody>
      </p:sp>
      <p:sp>
        <p:nvSpPr>
          <p:cNvPr id="13" name="Text 11"/>
          <p:cNvSpPr txBox="1"/>
          <p:nvPr/>
        </p:nvSpPr>
        <p:spPr>
          <a:xfrm>
            <a:off x="2606040" y="2176272"/>
            <a:ext cx="4297680" cy="1481328"/>
          </a:xfrm>
          <a:prstGeom prst="rect">
            <a:avLst/>
          </a:prstGeom>
          <a:noFill/>
          <a:ln/>
        </p:spPr>
        <p:txBody>
          <a:bodyPr wrap="square" lIns="0" tIns="0" rIns="0" bIns="0" rtlCol="0" anchor="ctr"/>
          <a:lstStyle/>
          <a:p>
            <a:pPr marL="0" indent="0">
              <a:buNone/>
            </a:pPr>
            <a:r>
              <a:rPr lang="en-US" sz="1500" dirty="0">
                <a:solidFill>
                  <a:srgbClr val="15203A"/>
                </a:solidFill>
                <a:latin typeface="Calibri" pitchFamily="34" charset="0"/>
                <a:ea typeface="Calibri" pitchFamily="34" charset="-122"/>
                <a:cs typeface="Calibri" pitchFamily="34" charset="-120"/>
              </a:rPr>
              <a:t>Raise the Homestead Exemption income cap to $50,000 (campaign est. +55,000 homeowners). Up to $1,000 rebate when a bill rises more than 4% in a year (household income under $132,000; home ≤ $350,000). Crack down on tax lien certificate sales.</a:t>
            </a:r>
            <a:endParaRPr lang="en-US" sz="1500" dirty="0"/>
          </a:p>
        </p:txBody>
      </p:sp>
      <p:sp>
        <p:nvSpPr>
          <p:cNvPr id="14" name="Text 12"/>
          <p:cNvSpPr txBox="1"/>
          <p:nvPr/>
        </p:nvSpPr>
        <p:spPr>
          <a:xfrm>
            <a:off x="7269480" y="2176272"/>
            <a:ext cx="4297680" cy="1481328"/>
          </a:xfrm>
          <a:prstGeom prst="rect">
            <a:avLst/>
          </a:prstGeom>
          <a:noFill/>
          <a:ln/>
        </p:spPr>
        <p:txBody>
          <a:bodyPr wrap="square" lIns="0" tIns="0" rIns="0" bIns="0" rtlCol="0" anchor="ctr"/>
          <a:lstStyle/>
          <a:p>
            <a:pPr marL="0" indent="0">
              <a:buNone/>
            </a:pPr>
            <a:r>
              <a:rPr lang="en-US" sz="1500" dirty="0">
                <a:solidFill>
                  <a:srgbClr val="15203A"/>
                </a:solidFill>
                <a:latin typeface="Calibri" pitchFamily="34" charset="0"/>
                <a:ea typeface="Calibri" pitchFamily="34" charset="-122"/>
                <a:cs typeface="Calibri" pitchFamily="34" charset="-120"/>
              </a:rPr>
              <a:t>Roll property taxes back to levels “before the end of the pandemic” and cap growth — the “largest property tax cut in America and in Ohio history,” by June 30, 2027. No base year or mechanism identified. New construction not affected; existing debt honored.</a:t>
            </a:r>
            <a:endParaRPr lang="en-US" sz="1500" dirty="0"/>
          </a:p>
        </p:txBody>
      </p:sp>
      <p:sp>
        <p:nvSpPr>
          <p:cNvPr id="15" name="Shape 13"/>
          <p:cNvSpPr/>
          <p:nvPr/>
        </p:nvSpPr>
        <p:spPr>
          <a:xfrm>
            <a:off x="548640" y="3712464"/>
            <a:ext cx="1828800" cy="960120"/>
          </a:xfrm>
          <a:prstGeom prst="rect">
            <a:avLst/>
          </a:prstGeom>
          <a:solidFill>
            <a:srgbClr val="0F2557"/>
          </a:solidFill>
          <a:ln w="9525">
            <a:solidFill>
              <a:srgbClr val="0F2557"/>
            </a:solidFill>
            <a:prstDash val="solid"/>
          </a:ln>
        </p:spPr>
        <p:txBody>
          <a:bodyPr/>
          <a:lstStyle/>
          <a:p>
            <a:endParaRPr lang="en-US"/>
          </a:p>
        </p:txBody>
      </p:sp>
      <p:sp>
        <p:nvSpPr>
          <p:cNvPr id="16" name="Text 14"/>
          <p:cNvSpPr txBox="1"/>
          <p:nvPr/>
        </p:nvSpPr>
        <p:spPr>
          <a:xfrm>
            <a:off x="713232" y="3712464"/>
            <a:ext cx="1554480" cy="96012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Income Tax &amp; Capital Gains Tax</a:t>
            </a:r>
            <a:endParaRPr lang="en-US" sz="1500" dirty="0"/>
          </a:p>
        </p:txBody>
      </p:sp>
      <p:sp>
        <p:nvSpPr>
          <p:cNvPr id="17" name="Shape 15"/>
          <p:cNvSpPr/>
          <p:nvPr/>
        </p:nvSpPr>
        <p:spPr>
          <a:xfrm>
            <a:off x="2468880" y="3712464"/>
            <a:ext cx="4572000" cy="960120"/>
          </a:xfrm>
          <a:prstGeom prst="rect">
            <a:avLst/>
          </a:prstGeom>
          <a:solidFill>
            <a:srgbClr val="EDF2FC"/>
          </a:solidFill>
          <a:ln w="9525">
            <a:solidFill>
              <a:srgbClr val="EDF2FC"/>
            </a:solidFill>
            <a:prstDash val="solid"/>
          </a:ln>
        </p:spPr>
        <p:txBody>
          <a:bodyPr/>
          <a:lstStyle/>
          <a:p>
            <a:endParaRPr lang="en-US"/>
          </a:p>
        </p:txBody>
      </p:sp>
      <p:sp>
        <p:nvSpPr>
          <p:cNvPr id="18" name="Shape 16"/>
          <p:cNvSpPr/>
          <p:nvPr/>
        </p:nvSpPr>
        <p:spPr>
          <a:xfrm>
            <a:off x="7132320" y="3712464"/>
            <a:ext cx="4572000" cy="960120"/>
          </a:xfrm>
          <a:prstGeom prst="rect">
            <a:avLst/>
          </a:prstGeom>
          <a:solidFill>
            <a:srgbClr val="FCEBEE"/>
          </a:solidFill>
          <a:ln w="9525">
            <a:solidFill>
              <a:srgbClr val="FCEBEE"/>
            </a:solidFill>
            <a:prstDash val="solid"/>
          </a:ln>
        </p:spPr>
        <p:txBody>
          <a:bodyPr/>
          <a:lstStyle/>
          <a:p>
            <a:endParaRPr lang="en-US"/>
          </a:p>
        </p:txBody>
      </p:sp>
      <p:sp>
        <p:nvSpPr>
          <p:cNvPr id="19" name="Text 17"/>
          <p:cNvSpPr txBox="1"/>
          <p:nvPr/>
        </p:nvSpPr>
        <p:spPr>
          <a:xfrm>
            <a:off x="2606040" y="3712464"/>
            <a:ext cx="4297680" cy="960120"/>
          </a:xfrm>
          <a:prstGeom prst="rect">
            <a:avLst/>
          </a:prstGeom>
          <a:noFill/>
          <a:ln/>
        </p:spPr>
        <p:txBody>
          <a:bodyPr wrap="square" lIns="0" tIns="0" rIns="0" bIns="0" rtlCol="0" anchor="ctr"/>
          <a:lstStyle/>
          <a:p>
            <a:pPr marL="0" indent="0">
              <a:buNone/>
            </a:pPr>
            <a:r>
              <a:rPr lang="en-US" sz="1500" dirty="0">
                <a:solidFill>
                  <a:srgbClr val="15203A"/>
                </a:solidFill>
                <a:latin typeface="Calibri" pitchFamily="34" charset="0"/>
                <a:ea typeface="Calibri" pitchFamily="34" charset="-122"/>
                <a:cs typeface="Calibri" pitchFamily="34" charset="-120"/>
              </a:rPr>
              <a:t>Earned income tax credit. Child tax credit of $1,000 (ages 0–6) and $500 (ages 7–18) for families earning up to $85,000.</a:t>
            </a:r>
            <a:endParaRPr lang="en-US" sz="1500" dirty="0"/>
          </a:p>
        </p:txBody>
      </p:sp>
      <p:sp>
        <p:nvSpPr>
          <p:cNvPr id="20" name="Text 18"/>
          <p:cNvSpPr txBox="1"/>
          <p:nvPr/>
        </p:nvSpPr>
        <p:spPr>
          <a:xfrm>
            <a:off x="7269480" y="3712464"/>
            <a:ext cx="4297680" cy="960120"/>
          </a:xfrm>
          <a:prstGeom prst="rect">
            <a:avLst/>
          </a:prstGeom>
          <a:noFill/>
          <a:ln/>
        </p:spPr>
        <p:txBody>
          <a:bodyPr wrap="square" lIns="0" tIns="0" rIns="0" bIns="0" rtlCol="0" anchor="ctr"/>
          <a:lstStyle/>
          <a:p>
            <a:pPr marL="0" indent="0">
              <a:buNone/>
            </a:pPr>
            <a:r>
              <a:rPr lang="en-US" sz="1500" dirty="0">
                <a:solidFill>
                  <a:srgbClr val="15203A"/>
                </a:solidFill>
                <a:latin typeface="Calibri" pitchFamily="34" charset="0"/>
                <a:ea typeface="Calibri" pitchFamily="34" charset="-122"/>
                <a:cs typeface="Calibri" pitchFamily="34" charset="-120"/>
              </a:rPr>
              <a:t>“Put Ohio on a path to a zero income tax.” Eliminate the capital gains tax by June 30, 2027.</a:t>
            </a:r>
            <a:endParaRPr lang="en-US" sz="1500" dirty="0"/>
          </a:p>
        </p:txBody>
      </p:sp>
      <p:sp>
        <p:nvSpPr>
          <p:cNvPr id="21" name="Shape 19"/>
          <p:cNvSpPr/>
          <p:nvPr/>
        </p:nvSpPr>
        <p:spPr>
          <a:xfrm>
            <a:off x="548640" y="4727448"/>
            <a:ext cx="1828800" cy="1298448"/>
          </a:xfrm>
          <a:prstGeom prst="rect">
            <a:avLst/>
          </a:prstGeom>
          <a:solidFill>
            <a:srgbClr val="0F2557"/>
          </a:solidFill>
          <a:ln w="9525">
            <a:solidFill>
              <a:srgbClr val="0F2557"/>
            </a:solidFill>
            <a:prstDash val="solid"/>
          </a:ln>
        </p:spPr>
        <p:txBody>
          <a:bodyPr/>
          <a:lstStyle/>
          <a:p>
            <a:endParaRPr lang="en-US"/>
          </a:p>
        </p:txBody>
      </p:sp>
      <p:sp>
        <p:nvSpPr>
          <p:cNvPr id="22" name="Text 20"/>
          <p:cNvSpPr txBox="1"/>
          <p:nvPr/>
        </p:nvSpPr>
        <p:spPr>
          <a:xfrm>
            <a:off x="713232" y="4727448"/>
            <a:ext cx="1554480" cy="1298448"/>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Data Centers</a:t>
            </a:r>
            <a:endParaRPr lang="en-US" sz="1500" dirty="0"/>
          </a:p>
        </p:txBody>
      </p:sp>
      <p:sp>
        <p:nvSpPr>
          <p:cNvPr id="23" name="Shape 21"/>
          <p:cNvSpPr/>
          <p:nvPr/>
        </p:nvSpPr>
        <p:spPr>
          <a:xfrm>
            <a:off x="2468880" y="4727448"/>
            <a:ext cx="4572000" cy="1298448"/>
          </a:xfrm>
          <a:prstGeom prst="rect">
            <a:avLst/>
          </a:prstGeom>
          <a:solidFill>
            <a:srgbClr val="EDF2FC"/>
          </a:solidFill>
          <a:ln w="9525">
            <a:solidFill>
              <a:srgbClr val="EDF2FC"/>
            </a:solidFill>
            <a:prstDash val="solid"/>
          </a:ln>
        </p:spPr>
        <p:txBody>
          <a:bodyPr/>
          <a:lstStyle/>
          <a:p>
            <a:endParaRPr lang="en-US"/>
          </a:p>
        </p:txBody>
      </p:sp>
      <p:sp>
        <p:nvSpPr>
          <p:cNvPr id="24" name="Shape 22"/>
          <p:cNvSpPr/>
          <p:nvPr/>
        </p:nvSpPr>
        <p:spPr>
          <a:xfrm>
            <a:off x="7132320" y="4727448"/>
            <a:ext cx="4572000" cy="1298448"/>
          </a:xfrm>
          <a:prstGeom prst="rect">
            <a:avLst/>
          </a:prstGeom>
          <a:solidFill>
            <a:srgbClr val="FCEBEE"/>
          </a:solidFill>
          <a:ln w="9525">
            <a:solidFill>
              <a:srgbClr val="FCEBEE"/>
            </a:solidFill>
            <a:prstDash val="solid"/>
          </a:ln>
        </p:spPr>
        <p:txBody>
          <a:bodyPr/>
          <a:lstStyle/>
          <a:p>
            <a:endParaRPr lang="en-US"/>
          </a:p>
        </p:txBody>
      </p:sp>
      <p:sp>
        <p:nvSpPr>
          <p:cNvPr id="25" name="Text 23"/>
          <p:cNvSpPr txBox="1"/>
          <p:nvPr/>
        </p:nvSpPr>
        <p:spPr>
          <a:xfrm>
            <a:off x="2606040" y="4727448"/>
            <a:ext cx="4297680" cy="1298448"/>
          </a:xfrm>
          <a:prstGeom prst="rect">
            <a:avLst/>
          </a:prstGeom>
          <a:noFill/>
          <a:ln/>
        </p:spPr>
        <p:txBody>
          <a:bodyPr wrap="square" lIns="0" tIns="0" rIns="0" bIns="0" rtlCol="0" anchor="ctr"/>
          <a:lstStyle/>
          <a:p>
            <a:pPr marL="0" indent="0">
              <a:buNone/>
            </a:pPr>
            <a:r>
              <a:rPr lang="en-US" sz="1500" dirty="0">
                <a:solidFill>
                  <a:srgbClr val="15203A"/>
                </a:solidFill>
                <a:latin typeface="Calibri" pitchFamily="34" charset="0"/>
                <a:ea typeface="Calibri" pitchFamily="34" charset="-122"/>
                <a:cs typeface="Calibri" pitchFamily="34" charset="-120"/>
              </a:rPr>
              <a:t>Conditional moratorium: data centers must cover 100% of utility costs, use union labor, rein in long-term tax incentives, build on previously developed sites, and meet environmental standards.</a:t>
            </a:r>
            <a:endParaRPr lang="en-US" sz="1500" dirty="0"/>
          </a:p>
        </p:txBody>
      </p:sp>
      <p:sp>
        <p:nvSpPr>
          <p:cNvPr id="26" name="Text 24"/>
          <p:cNvSpPr txBox="1"/>
          <p:nvPr/>
        </p:nvSpPr>
        <p:spPr>
          <a:xfrm>
            <a:off x="7269480" y="4727448"/>
            <a:ext cx="4297680" cy="1298448"/>
          </a:xfrm>
          <a:prstGeom prst="rect">
            <a:avLst/>
          </a:prstGeom>
          <a:noFill/>
          <a:ln/>
        </p:spPr>
        <p:txBody>
          <a:bodyPr wrap="square" lIns="0" tIns="0" rIns="0" bIns="0" rtlCol="0" anchor="ctr"/>
          <a:lstStyle/>
          <a:p>
            <a:pPr marL="0" indent="0">
              <a:buNone/>
            </a:pPr>
            <a:r>
              <a:rPr lang="en-US" sz="1500" dirty="0">
                <a:solidFill>
                  <a:srgbClr val="15203A"/>
                </a:solidFill>
                <a:latin typeface="Calibri" pitchFamily="34" charset="0"/>
                <a:ea typeface="Calibri" pitchFamily="34" charset="-122"/>
                <a:cs typeface="Calibri" pitchFamily="34" charset="-120"/>
              </a:rPr>
              <a:t>No property tax abatements for future data centers; 100% of property taxes and energy costs paid, with revenue directed to homeowners in a “benefit zone.” Day-one executive order pausing new approvals.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411480"/>
            <a:ext cx="1659636" cy="292608"/>
          </a:xfrm>
          <a:prstGeom prst="roundRect">
            <a:avLst>
              <a:gd name="adj" fmla="val 50000"/>
            </a:avLst>
          </a:prstGeom>
          <a:solidFill>
            <a:srgbClr val="1F4FC1"/>
          </a:solidFill>
          <a:ln w="12700">
            <a:solidFill>
              <a:srgbClr val="1F4FC1"/>
            </a:solidFill>
            <a:prstDash val="solid"/>
          </a:ln>
        </p:spPr>
        <p:txBody>
          <a:bodyPr/>
          <a:lstStyle/>
          <a:p>
            <a:endParaRPr lang="en-US"/>
          </a:p>
        </p:txBody>
      </p:sp>
      <p:sp>
        <p:nvSpPr>
          <p:cNvPr id="3" name="Text 1"/>
          <p:cNvSpPr txBox="1"/>
          <p:nvPr/>
        </p:nvSpPr>
        <p:spPr>
          <a:xfrm>
            <a:off x="548640" y="411480"/>
            <a:ext cx="1659636" cy="292608"/>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ourier New" pitchFamily="34" charset="0"/>
                <a:ea typeface="Courier New" pitchFamily="34" charset="-122"/>
                <a:cs typeface="Courier New" pitchFamily="34" charset="-120"/>
              </a:rPr>
              <a:t>GOVERNOR’S RACE</a:t>
            </a:r>
            <a:endParaRPr lang="en-US" sz="1100" dirty="0"/>
          </a:p>
        </p:txBody>
      </p:sp>
      <p:sp>
        <p:nvSpPr>
          <p:cNvPr id="4" name="Text 2"/>
          <p:cNvSpPr txBox="1"/>
          <p:nvPr/>
        </p:nvSpPr>
        <p:spPr>
          <a:xfrm>
            <a:off x="548640" y="804672"/>
            <a:ext cx="11064240" cy="685800"/>
          </a:xfrm>
          <a:prstGeom prst="rect">
            <a:avLst/>
          </a:prstGeom>
          <a:noFill/>
          <a:ln/>
        </p:spPr>
        <p:txBody>
          <a:bodyPr wrap="square" lIns="0" tIns="0" rIns="0" bIns="0" rtlCol="0" anchor="t"/>
          <a:lstStyle/>
          <a:p>
            <a:pPr marL="0" indent="0">
              <a:buNone/>
            </a:pPr>
            <a:r>
              <a:rPr lang="en-US" sz="3350" b="1" dirty="0">
                <a:solidFill>
                  <a:srgbClr val="15203A"/>
                </a:solidFill>
                <a:latin typeface="Calibri" pitchFamily="34" charset="0"/>
                <a:ea typeface="Calibri" pitchFamily="34" charset="-122"/>
                <a:cs typeface="Calibri" pitchFamily="34" charset="-120"/>
              </a:rPr>
              <a:t>Schools: What each candidate has committed</a:t>
            </a:r>
            <a:endParaRPr lang="en-US" sz="3350" dirty="0"/>
          </a:p>
        </p:txBody>
      </p:sp>
      <p:sp>
        <p:nvSpPr>
          <p:cNvPr id="5" name="Shape 3"/>
          <p:cNvSpPr/>
          <p:nvPr/>
        </p:nvSpPr>
        <p:spPr>
          <a:xfrm>
            <a:off x="548640" y="1645920"/>
            <a:ext cx="5440680" cy="457200"/>
          </a:xfrm>
          <a:prstGeom prst="rect">
            <a:avLst/>
          </a:prstGeom>
          <a:solidFill>
            <a:srgbClr val="1F4FC1"/>
          </a:solidFill>
          <a:ln w="9525">
            <a:solidFill>
              <a:srgbClr val="1F4FC1"/>
            </a:solidFill>
            <a:prstDash val="solid"/>
          </a:ln>
        </p:spPr>
        <p:txBody>
          <a:bodyPr/>
          <a:lstStyle/>
          <a:p>
            <a:endParaRPr lang="en-US"/>
          </a:p>
        </p:txBody>
      </p:sp>
      <p:sp>
        <p:nvSpPr>
          <p:cNvPr id="6" name="Text 4"/>
          <p:cNvSpPr txBox="1"/>
          <p:nvPr/>
        </p:nvSpPr>
        <p:spPr>
          <a:xfrm>
            <a:off x="777240" y="1645920"/>
            <a:ext cx="4983480" cy="457200"/>
          </a:xfrm>
          <a:prstGeom prst="rect">
            <a:avLst/>
          </a:prstGeom>
          <a:noFill/>
          <a:ln/>
        </p:spPr>
        <p:txBody>
          <a:bodyPr wrap="square" lIns="0" tIns="0" rIns="0" bIns="0" rtlCol="0" anchor="ctr"/>
          <a:lstStyle/>
          <a:p>
            <a:pPr marL="0" indent="0">
              <a:buNone/>
            </a:pPr>
            <a:r>
              <a:rPr lang="en-US" sz="1750" b="1" dirty="0">
                <a:solidFill>
                  <a:srgbClr val="FFFFFF"/>
                </a:solidFill>
                <a:latin typeface="Calibri" pitchFamily="34" charset="0"/>
                <a:ea typeface="Calibri" pitchFamily="34" charset="-122"/>
                <a:cs typeface="Calibri" pitchFamily="34" charset="-120"/>
              </a:rPr>
              <a:t>Amy Acton (D)</a:t>
            </a:r>
            <a:endParaRPr lang="en-US" sz="1750" dirty="0"/>
          </a:p>
        </p:txBody>
      </p:sp>
      <p:sp>
        <p:nvSpPr>
          <p:cNvPr id="7" name="Shape 5"/>
          <p:cNvSpPr/>
          <p:nvPr/>
        </p:nvSpPr>
        <p:spPr>
          <a:xfrm>
            <a:off x="548640" y="2194560"/>
            <a:ext cx="5440680" cy="512064"/>
          </a:xfrm>
          <a:prstGeom prst="rect">
            <a:avLst/>
          </a:prstGeom>
          <a:solidFill>
            <a:srgbClr val="FFFFFF"/>
          </a:solidFill>
          <a:ln w="9525">
            <a:solidFill>
              <a:srgbClr val="FFFFFF"/>
            </a:solidFill>
            <a:prstDash val="solid"/>
          </a:ln>
        </p:spPr>
        <p:txBody>
          <a:bodyPr/>
          <a:lstStyle/>
          <a:p>
            <a:endParaRPr lang="en-US"/>
          </a:p>
        </p:txBody>
      </p:sp>
      <p:sp>
        <p:nvSpPr>
          <p:cNvPr id="8" name="Shape 6"/>
          <p:cNvSpPr/>
          <p:nvPr/>
        </p:nvSpPr>
        <p:spPr>
          <a:xfrm>
            <a:off x="713232" y="2304288"/>
            <a:ext cx="292608" cy="292608"/>
          </a:xfrm>
          <a:prstGeom prst="ellipse">
            <a:avLst/>
          </a:prstGeom>
          <a:solidFill>
            <a:srgbClr val="1F4FC1"/>
          </a:solidFill>
          <a:ln w="12700">
            <a:solidFill>
              <a:srgbClr val="1F4FC1"/>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777240" y="2368296"/>
            <a:ext cx="164592" cy="164592"/>
          </a:xfrm>
          <a:prstGeom prst="rect">
            <a:avLst/>
          </a:prstGeom>
        </p:spPr>
      </p:pic>
      <p:sp>
        <p:nvSpPr>
          <p:cNvPr id="10" name="Text 7"/>
          <p:cNvSpPr txBox="1"/>
          <p:nvPr/>
        </p:nvSpPr>
        <p:spPr>
          <a:xfrm>
            <a:off x="1143000" y="2194560"/>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School funding  </a:t>
            </a:r>
            <a:r>
              <a:rPr lang="en-US" sz="1600" dirty="0">
                <a:solidFill>
                  <a:srgbClr val="5A6478"/>
                </a:solidFill>
                <a:latin typeface="Calibri" pitchFamily="34" charset="0"/>
                <a:ea typeface="Calibri" pitchFamily="34" charset="-122"/>
                <a:cs typeface="Calibri" pitchFamily="34" charset="-120"/>
              </a:rPr>
              <a:t>Fully fund the Fair School Funding Plan; restore public school funding to “a constitutional level.”</a:t>
            </a:r>
            <a:endParaRPr lang="en-US" sz="1600" dirty="0"/>
          </a:p>
        </p:txBody>
      </p:sp>
      <p:sp>
        <p:nvSpPr>
          <p:cNvPr id="11" name="Shape 8"/>
          <p:cNvSpPr/>
          <p:nvPr/>
        </p:nvSpPr>
        <p:spPr>
          <a:xfrm>
            <a:off x="548640" y="2752344"/>
            <a:ext cx="5440680" cy="512064"/>
          </a:xfrm>
          <a:prstGeom prst="rect">
            <a:avLst/>
          </a:prstGeom>
          <a:solidFill>
            <a:srgbClr val="FFFFFF"/>
          </a:solidFill>
          <a:ln w="9525">
            <a:solidFill>
              <a:srgbClr val="FFFFFF"/>
            </a:solidFill>
            <a:prstDash val="solid"/>
          </a:ln>
        </p:spPr>
        <p:txBody>
          <a:bodyPr/>
          <a:lstStyle/>
          <a:p>
            <a:endParaRPr lang="en-US"/>
          </a:p>
        </p:txBody>
      </p:sp>
      <p:sp>
        <p:nvSpPr>
          <p:cNvPr id="12" name="Shape 9"/>
          <p:cNvSpPr/>
          <p:nvPr/>
        </p:nvSpPr>
        <p:spPr>
          <a:xfrm>
            <a:off x="713232" y="2862072"/>
            <a:ext cx="292608" cy="292608"/>
          </a:xfrm>
          <a:prstGeom prst="ellipse">
            <a:avLst/>
          </a:prstGeom>
          <a:solidFill>
            <a:srgbClr val="1F4FC1"/>
          </a:solidFill>
          <a:ln w="12700">
            <a:solidFill>
              <a:srgbClr val="1F4FC1"/>
            </a:solidFill>
            <a:prstDash val="solid"/>
          </a:ln>
        </p:spPr>
        <p:txBody>
          <a:bodyPr/>
          <a:lstStyle/>
          <a:p>
            <a:endParaRPr lang="en-US"/>
          </a:p>
        </p:txBody>
      </p:sp>
      <p:pic>
        <p:nvPicPr>
          <p:cNvPr id="13" name="Image 1" descr="preencoded.png"/>
          <p:cNvPicPr>
            <a:picLocks noChangeAspect="1"/>
          </p:cNvPicPr>
          <p:nvPr/>
        </p:nvPicPr>
        <p:blipFill>
          <a:blip r:embed="rId3"/>
          <a:stretch>
            <a:fillRect/>
          </a:stretch>
        </p:blipFill>
        <p:spPr>
          <a:xfrm>
            <a:off x="777240" y="2926080"/>
            <a:ext cx="164592" cy="164592"/>
          </a:xfrm>
          <a:prstGeom prst="rect">
            <a:avLst/>
          </a:prstGeom>
        </p:spPr>
      </p:pic>
      <p:sp>
        <p:nvSpPr>
          <p:cNvPr id="14" name="Text 10"/>
          <p:cNvSpPr txBox="1"/>
          <p:nvPr/>
        </p:nvSpPr>
        <p:spPr>
          <a:xfrm>
            <a:off x="1143000" y="2752344"/>
            <a:ext cx="4663440" cy="512064"/>
          </a:xfrm>
          <a:prstGeom prst="rect">
            <a:avLst/>
          </a:prstGeom>
          <a:noFill/>
          <a:ln/>
        </p:spPr>
        <p:txBody>
          <a:bodyPr wrap="square" lIns="0" tIns="0" rIns="0" bIns="0" rtlCol="0" anchor="ctr"/>
          <a:lstStyle/>
          <a:p>
            <a:pPr marL="0" indent="0">
              <a:buNone/>
            </a:pPr>
            <a:r>
              <a:rPr lang="en-US" b="1" dirty="0">
                <a:solidFill>
                  <a:srgbClr val="15203A"/>
                </a:solidFill>
                <a:latin typeface="Calibri" pitchFamily="34" charset="0"/>
                <a:ea typeface="Calibri" pitchFamily="34" charset="-122"/>
                <a:cs typeface="Calibri" pitchFamily="34" charset="-120"/>
              </a:rPr>
              <a:t>Vouchers  </a:t>
            </a:r>
            <a:r>
              <a:rPr lang="en-US" dirty="0">
                <a:solidFill>
                  <a:srgbClr val="5A6478"/>
                </a:solidFill>
                <a:latin typeface="Calibri" pitchFamily="34" charset="0"/>
                <a:ea typeface="Calibri" pitchFamily="34" charset="-122"/>
                <a:cs typeface="Calibri" pitchFamily="34" charset="-120"/>
              </a:rPr>
              <a:t>Reform the voucher system; says public money should go to public schools.</a:t>
            </a:r>
            <a:endParaRPr lang="en-US" dirty="0"/>
          </a:p>
        </p:txBody>
      </p:sp>
      <p:sp>
        <p:nvSpPr>
          <p:cNvPr id="15" name="Shape 11"/>
          <p:cNvSpPr/>
          <p:nvPr/>
        </p:nvSpPr>
        <p:spPr>
          <a:xfrm>
            <a:off x="548640" y="3310128"/>
            <a:ext cx="5440680" cy="512064"/>
          </a:xfrm>
          <a:prstGeom prst="rect">
            <a:avLst/>
          </a:prstGeom>
          <a:solidFill>
            <a:srgbClr val="FFFFFF"/>
          </a:solidFill>
          <a:ln w="9525">
            <a:solidFill>
              <a:srgbClr val="FFFFFF"/>
            </a:solidFill>
            <a:prstDash val="solid"/>
          </a:ln>
        </p:spPr>
        <p:txBody>
          <a:bodyPr/>
          <a:lstStyle/>
          <a:p>
            <a:endParaRPr lang="en-US"/>
          </a:p>
        </p:txBody>
      </p:sp>
      <p:sp>
        <p:nvSpPr>
          <p:cNvPr id="16" name="Shape 12"/>
          <p:cNvSpPr/>
          <p:nvPr/>
        </p:nvSpPr>
        <p:spPr>
          <a:xfrm>
            <a:off x="713232" y="3419856"/>
            <a:ext cx="292608" cy="292608"/>
          </a:xfrm>
          <a:prstGeom prst="ellipse">
            <a:avLst/>
          </a:prstGeom>
          <a:solidFill>
            <a:srgbClr val="1F4FC1"/>
          </a:solidFill>
          <a:ln w="12700">
            <a:solidFill>
              <a:srgbClr val="1F4FC1"/>
            </a:solidFill>
            <a:prstDash val="solid"/>
          </a:ln>
        </p:spPr>
        <p:txBody>
          <a:bodyPr/>
          <a:lstStyle/>
          <a:p>
            <a:endParaRPr lang="en-US"/>
          </a:p>
        </p:txBody>
      </p:sp>
      <p:pic>
        <p:nvPicPr>
          <p:cNvPr id="17" name="Image 2" descr="preencoded.png"/>
          <p:cNvPicPr>
            <a:picLocks noChangeAspect="1"/>
          </p:cNvPicPr>
          <p:nvPr/>
        </p:nvPicPr>
        <p:blipFill>
          <a:blip r:embed="rId3"/>
          <a:stretch>
            <a:fillRect/>
          </a:stretch>
        </p:blipFill>
        <p:spPr>
          <a:xfrm>
            <a:off x="777240" y="3483864"/>
            <a:ext cx="164592" cy="164592"/>
          </a:xfrm>
          <a:prstGeom prst="rect">
            <a:avLst/>
          </a:prstGeom>
        </p:spPr>
      </p:pic>
      <p:sp>
        <p:nvSpPr>
          <p:cNvPr id="18" name="Text 13"/>
          <p:cNvSpPr txBox="1"/>
          <p:nvPr/>
        </p:nvSpPr>
        <p:spPr>
          <a:xfrm>
            <a:off x="1143000" y="3310128"/>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School meals  </a:t>
            </a:r>
            <a:r>
              <a:rPr lang="en-US" sz="1600" dirty="0">
                <a:solidFill>
                  <a:srgbClr val="5A6478"/>
                </a:solidFill>
                <a:latin typeface="Calibri" pitchFamily="34" charset="0"/>
                <a:ea typeface="Calibri" pitchFamily="34" charset="-122"/>
                <a:cs typeface="Calibri" pitchFamily="34" charset="-120"/>
              </a:rPr>
              <a:t>Free breakfast and lunch for students.</a:t>
            </a:r>
            <a:endParaRPr lang="en-US" sz="1600" dirty="0"/>
          </a:p>
        </p:txBody>
      </p:sp>
      <p:sp>
        <p:nvSpPr>
          <p:cNvPr id="19" name="Shape 14"/>
          <p:cNvSpPr/>
          <p:nvPr/>
        </p:nvSpPr>
        <p:spPr>
          <a:xfrm>
            <a:off x="548640" y="3867912"/>
            <a:ext cx="5440680" cy="512064"/>
          </a:xfrm>
          <a:prstGeom prst="rect">
            <a:avLst/>
          </a:prstGeom>
          <a:solidFill>
            <a:srgbClr val="FFFFFF"/>
          </a:solidFill>
          <a:ln w="9525">
            <a:solidFill>
              <a:srgbClr val="FFFFFF"/>
            </a:solidFill>
            <a:prstDash val="solid"/>
          </a:ln>
        </p:spPr>
        <p:txBody>
          <a:bodyPr/>
          <a:lstStyle/>
          <a:p>
            <a:endParaRPr lang="en-US"/>
          </a:p>
        </p:txBody>
      </p:sp>
      <p:sp>
        <p:nvSpPr>
          <p:cNvPr id="20" name="Shape 15"/>
          <p:cNvSpPr/>
          <p:nvPr/>
        </p:nvSpPr>
        <p:spPr>
          <a:xfrm>
            <a:off x="713232" y="3977640"/>
            <a:ext cx="292608" cy="292608"/>
          </a:xfrm>
          <a:prstGeom prst="ellipse">
            <a:avLst/>
          </a:prstGeom>
          <a:solidFill>
            <a:srgbClr val="1F4FC1"/>
          </a:solidFill>
          <a:ln w="12700">
            <a:solidFill>
              <a:srgbClr val="1F4FC1"/>
            </a:solidFill>
            <a:prstDash val="solid"/>
          </a:ln>
        </p:spPr>
        <p:txBody>
          <a:bodyPr/>
          <a:lstStyle/>
          <a:p>
            <a:endParaRPr lang="en-US"/>
          </a:p>
        </p:txBody>
      </p:sp>
      <p:pic>
        <p:nvPicPr>
          <p:cNvPr id="21" name="Image 3" descr="preencoded.png"/>
          <p:cNvPicPr>
            <a:picLocks noChangeAspect="1"/>
          </p:cNvPicPr>
          <p:nvPr/>
        </p:nvPicPr>
        <p:blipFill>
          <a:blip r:embed="rId3"/>
          <a:stretch>
            <a:fillRect/>
          </a:stretch>
        </p:blipFill>
        <p:spPr>
          <a:xfrm>
            <a:off x="777240" y="4041648"/>
            <a:ext cx="164592" cy="164592"/>
          </a:xfrm>
          <a:prstGeom prst="rect">
            <a:avLst/>
          </a:prstGeom>
        </p:spPr>
      </p:pic>
      <p:sp>
        <p:nvSpPr>
          <p:cNvPr id="22" name="Text 16"/>
          <p:cNvSpPr txBox="1"/>
          <p:nvPr/>
        </p:nvSpPr>
        <p:spPr>
          <a:xfrm>
            <a:off x="1143000" y="3867912"/>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Instruction &amp; workforce  </a:t>
            </a:r>
            <a:r>
              <a:rPr lang="en-US" sz="1600" dirty="0">
                <a:solidFill>
                  <a:srgbClr val="5A6478"/>
                </a:solidFill>
                <a:latin typeface="Calibri" pitchFamily="34" charset="0"/>
                <a:ea typeface="Calibri" pitchFamily="34" charset="-122"/>
                <a:cs typeface="Calibri" pitchFamily="34" charset="-120"/>
              </a:rPr>
              <a:t>Invest in “21st century approaches” to math and literacy; create workforce training programs.</a:t>
            </a:r>
            <a:endParaRPr lang="en-US" sz="1600" dirty="0"/>
          </a:p>
        </p:txBody>
      </p:sp>
      <p:sp>
        <p:nvSpPr>
          <p:cNvPr id="23" name="Shape 17"/>
          <p:cNvSpPr/>
          <p:nvPr/>
        </p:nvSpPr>
        <p:spPr>
          <a:xfrm>
            <a:off x="6199632" y="1645920"/>
            <a:ext cx="5440680" cy="457200"/>
          </a:xfrm>
          <a:prstGeom prst="rect">
            <a:avLst/>
          </a:prstGeom>
          <a:solidFill>
            <a:srgbClr val="C8102E"/>
          </a:solidFill>
          <a:ln w="9525">
            <a:solidFill>
              <a:srgbClr val="C8102E"/>
            </a:solidFill>
            <a:prstDash val="solid"/>
          </a:ln>
        </p:spPr>
        <p:txBody>
          <a:bodyPr/>
          <a:lstStyle/>
          <a:p>
            <a:endParaRPr lang="en-US"/>
          </a:p>
        </p:txBody>
      </p:sp>
      <p:sp>
        <p:nvSpPr>
          <p:cNvPr id="24" name="Text 18"/>
          <p:cNvSpPr txBox="1"/>
          <p:nvPr/>
        </p:nvSpPr>
        <p:spPr>
          <a:xfrm>
            <a:off x="6428232" y="1645920"/>
            <a:ext cx="4983480" cy="457200"/>
          </a:xfrm>
          <a:prstGeom prst="rect">
            <a:avLst/>
          </a:prstGeom>
          <a:noFill/>
          <a:ln/>
        </p:spPr>
        <p:txBody>
          <a:bodyPr wrap="square" lIns="0" tIns="0" rIns="0" bIns="0" rtlCol="0" anchor="ctr"/>
          <a:lstStyle/>
          <a:p>
            <a:pPr marL="0" indent="0">
              <a:buNone/>
            </a:pPr>
            <a:r>
              <a:rPr lang="en-US" sz="1750" b="1" dirty="0">
                <a:solidFill>
                  <a:srgbClr val="FFFFFF"/>
                </a:solidFill>
                <a:latin typeface="Calibri" pitchFamily="34" charset="0"/>
                <a:ea typeface="Calibri" pitchFamily="34" charset="-122"/>
                <a:cs typeface="Calibri" pitchFamily="34" charset="-120"/>
              </a:rPr>
              <a:t>Vivek Ramaswamy (R)</a:t>
            </a:r>
            <a:endParaRPr lang="en-US" sz="1750" dirty="0"/>
          </a:p>
        </p:txBody>
      </p:sp>
      <p:sp>
        <p:nvSpPr>
          <p:cNvPr id="25" name="Shape 19"/>
          <p:cNvSpPr/>
          <p:nvPr/>
        </p:nvSpPr>
        <p:spPr>
          <a:xfrm>
            <a:off x="6199632" y="2194560"/>
            <a:ext cx="5440680" cy="512064"/>
          </a:xfrm>
          <a:prstGeom prst="rect">
            <a:avLst/>
          </a:prstGeom>
          <a:solidFill>
            <a:srgbClr val="FFFFFF"/>
          </a:solidFill>
          <a:ln w="9525">
            <a:solidFill>
              <a:srgbClr val="FFFFFF"/>
            </a:solidFill>
            <a:prstDash val="solid"/>
          </a:ln>
        </p:spPr>
        <p:txBody>
          <a:bodyPr/>
          <a:lstStyle/>
          <a:p>
            <a:endParaRPr lang="en-US"/>
          </a:p>
        </p:txBody>
      </p:sp>
      <p:sp>
        <p:nvSpPr>
          <p:cNvPr id="26" name="Shape 20"/>
          <p:cNvSpPr/>
          <p:nvPr/>
        </p:nvSpPr>
        <p:spPr>
          <a:xfrm>
            <a:off x="6364224" y="2304288"/>
            <a:ext cx="292608" cy="292608"/>
          </a:xfrm>
          <a:prstGeom prst="ellipse">
            <a:avLst/>
          </a:prstGeom>
          <a:solidFill>
            <a:srgbClr val="C8102E"/>
          </a:solidFill>
          <a:ln w="12700">
            <a:solidFill>
              <a:srgbClr val="C8102E"/>
            </a:solidFill>
            <a:prstDash val="solid"/>
          </a:ln>
        </p:spPr>
        <p:txBody>
          <a:bodyPr/>
          <a:lstStyle/>
          <a:p>
            <a:endParaRPr lang="en-US"/>
          </a:p>
        </p:txBody>
      </p:sp>
      <p:pic>
        <p:nvPicPr>
          <p:cNvPr id="27" name="Image 4" descr="preencoded.png"/>
          <p:cNvPicPr>
            <a:picLocks noChangeAspect="1"/>
          </p:cNvPicPr>
          <p:nvPr/>
        </p:nvPicPr>
        <p:blipFill>
          <a:blip r:embed="rId3"/>
          <a:stretch>
            <a:fillRect/>
          </a:stretch>
        </p:blipFill>
        <p:spPr>
          <a:xfrm>
            <a:off x="6428232" y="2368296"/>
            <a:ext cx="164592" cy="164592"/>
          </a:xfrm>
          <a:prstGeom prst="rect">
            <a:avLst/>
          </a:prstGeom>
        </p:spPr>
      </p:pic>
      <p:sp>
        <p:nvSpPr>
          <p:cNvPr id="28" name="Text 21"/>
          <p:cNvSpPr txBox="1"/>
          <p:nvPr/>
        </p:nvSpPr>
        <p:spPr>
          <a:xfrm>
            <a:off x="6793992" y="2194560"/>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Third Grade Reading  </a:t>
            </a:r>
            <a:r>
              <a:rPr lang="en-US" sz="1600" dirty="0">
                <a:solidFill>
                  <a:srgbClr val="5A6478"/>
                </a:solidFill>
                <a:latin typeface="Calibri" pitchFamily="34" charset="0"/>
                <a:ea typeface="Calibri" pitchFamily="34" charset="-122"/>
                <a:cs typeface="Calibri" pitchFamily="34" charset="-120"/>
              </a:rPr>
              <a:t>Remove the parental-promotion component of the Third Grade Reading Guarantee.</a:t>
            </a:r>
            <a:endParaRPr lang="en-US" sz="1600" dirty="0"/>
          </a:p>
        </p:txBody>
      </p:sp>
      <p:sp>
        <p:nvSpPr>
          <p:cNvPr id="29" name="Shape 22"/>
          <p:cNvSpPr/>
          <p:nvPr/>
        </p:nvSpPr>
        <p:spPr>
          <a:xfrm>
            <a:off x="6199632" y="2752344"/>
            <a:ext cx="5440680" cy="512064"/>
          </a:xfrm>
          <a:prstGeom prst="rect">
            <a:avLst/>
          </a:prstGeom>
          <a:solidFill>
            <a:srgbClr val="FFFFFF"/>
          </a:solidFill>
          <a:ln w="9525">
            <a:solidFill>
              <a:srgbClr val="FFFFFF"/>
            </a:solidFill>
            <a:prstDash val="solid"/>
          </a:ln>
        </p:spPr>
        <p:txBody>
          <a:bodyPr/>
          <a:lstStyle/>
          <a:p>
            <a:endParaRPr lang="en-US"/>
          </a:p>
        </p:txBody>
      </p:sp>
      <p:sp>
        <p:nvSpPr>
          <p:cNvPr id="30" name="Shape 23"/>
          <p:cNvSpPr/>
          <p:nvPr/>
        </p:nvSpPr>
        <p:spPr>
          <a:xfrm>
            <a:off x="6364224" y="2862072"/>
            <a:ext cx="292608" cy="292608"/>
          </a:xfrm>
          <a:prstGeom prst="ellipse">
            <a:avLst/>
          </a:prstGeom>
          <a:solidFill>
            <a:srgbClr val="C8102E"/>
          </a:solidFill>
          <a:ln w="12700">
            <a:solidFill>
              <a:srgbClr val="C8102E"/>
            </a:solidFill>
            <a:prstDash val="solid"/>
          </a:ln>
        </p:spPr>
        <p:txBody>
          <a:bodyPr/>
          <a:lstStyle/>
          <a:p>
            <a:endParaRPr lang="en-US"/>
          </a:p>
        </p:txBody>
      </p:sp>
      <p:pic>
        <p:nvPicPr>
          <p:cNvPr id="31" name="Image 5" descr="preencoded.png"/>
          <p:cNvPicPr>
            <a:picLocks noChangeAspect="1"/>
          </p:cNvPicPr>
          <p:nvPr/>
        </p:nvPicPr>
        <p:blipFill>
          <a:blip r:embed="rId3"/>
          <a:stretch>
            <a:fillRect/>
          </a:stretch>
        </p:blipFill>
        <p:spPr>
          <a:xfrm>
            <a:off x="6428232" y="2926080"/>
            <a:ext cx="164592" cy="164592"/>
          </a:xfrm>
          <a:prstGeom prst="rect">
            <a:avLst/>
          </a:prstGeom>
        </p:spPr>
      </p:pic>
      <p:sp>
        <p:nvSpPr>
          <p:cNvPr id="32" name="Text 24"/>
          <p:cNvSpPr txBox="1"/>
          <p:nvPr/>
        </p:nvSpPr>
        <p:spPr>
          <a:xfrm>
            <a:off x="6793992" y="2752344"/>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Math  </a:t>
            </a:r>
            <a:r>
              <a:rPr lang="en-US" sz="1600" dirty="0">
                <a:solidFill>
                  <a:srgbClr val="5A6478"/>
                </a:solidFill>
                <a:latin typeface="Calibri" pitchFamily="34" charset="0"/>
                <a:ea typeface="Calibri" pitchFamily="34" charset="-122"/>
                <a:cs typeface="Calibri" pitchFamily="34" charset="-120"/>
              </a:rPr>
              <a:t>Create an eighth-grade math guarantee.</a:t>
            </a:r>
            <a:endParaRPr lang="en-US" sz="1600" dirty="0"/>
          </a:p>
        </p:txBody>
      </p:sp>
      <p:sp>
        <p:nvSpPr>
          <p:cNvPr id="33" name="Shape 25"/>
          <p:cNvSpPr/>
          <p:nvPr/>
        </p:nvSpPr>
        <p:spPr>
          <a:xfrm>
            <a:off x="6199632" y="3310128"/>
            <a:ext cx="5440680" cy="512064"/>
          </a:xfrm>
          <a:prstGeom prst="rect">
            <a:avLst/>
          </a:prstGeom>
          <a:solidFill>
            <a:srgbClr val="FFFFFF"/>
          </a:solidFill>
          <a:ln w="9525">
            <a:solidFill>
              <a:srgbClr val="FFFFFF"/>
            </a:solidFill>
            <a:prstDash val="solid"/>
          </a:ln>
        </p:spPr>
        <p:txBody>
          <a:bodyPr/>
          <a:lstStyle/>
          <a:p>
            <a:endParaRPr lang="en-US"/>
          </a:p>
        </p:txBody>
      </p:sp>
      <p:sp>
        <p:nvSpPr>
          <p:cNvPr id="34" name="Shape 26"/>
          <p:cNvSpPr/>
          <p:nvPr/>
        </p:nvSpPr>
        <p:spPr>
          <a:xfrm>
            <a:off x="6364224" y="3419856"/>
            <a:ext cx="292608" cy="292608"/>
          </a:xfrm>
          <a:prstGeom prst="ellipse">
            <a:avLst/>
          </a:prstGeom>
          <a:solidFill>
            <a:srgbClr val="C8102E"/>
          </a:solidFill>
          <a:ln w="12700">
            <a:solidFill>
              <a:srgbClr val="C8102E"/>
            </a:solidFill>
            <a:prstDash val="solid"/>
          </a:ln>
        </p:spPr>
        <p:txBody>
          <a:bodyPr/>
          <a:lstStyle/>
          <a:p>
            <a:endParaRPr lang="en-US"/>
          </a:p>
        </p:txBody>
      </p:sp>
      <p:pic>
        <p:nvPicPr>
          <p:cNvPr id="35" name="Image 6" descr="preencoded.png"/>
          <p:cNvPicPr>
            <a:picLocks noChangeAspect="1"/>
          </p:cNvPicPr>
          <p:nvPr/>
        </p:nvPicPr>
        <p:blipFill>
          <a:blip r:embed="rId3"/>
          <a:stretch>
            <a:fillRect/>
          </a:stretch>
        </p:blipFill>
        <p:spPr>
          <a:xfrm>
            <a:off x="6428232" y="3483864"/>
            <a:ext cx="164592" cy="164592"/>
          </a:xfrm>
          <a:prstGeom prst="rect">
            <a:avLst/>
          </a:prstGeom>
        </p:spPr>
      </p:pic>
      <p:sp>
        <p:nvSpPr>
          <p:cNvPr id="36" name="Text 27"/>
          <p:cNvSpPr txBox="1"/>
          <p:nvPr/>
        </p:nvSpPr>
        <p:spPr>
          <a:xfrm>
            <a:off x="6793992" y="3310128"/>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Graduation  </a:t>
            </a:r>
            <a:r>
              <a:rPr lang="en-US" sz="1600" dirty="0">
                <a:solidFill>
                  <a:srgbClr val="5A6478"/>
                </a:solidFill>
                <a:latin typeface="Calibri" pitchFamily="34" charset="0"/>
                <a:ea typeface="Calibri" pitchFamily="34" charset="-122"/>
                <a:cs typeface="Calibri" pitchFamily="34" charset="-120"/>
              </a:rPr>
              <a:t>Require passing a civics assessment to graduate from high school.</a:t>
            </a:r>
            <a:endParaRPr lang="en-US" sz="1600" dirty="0"/>
          </a:p>
        </p:txBody>
      </p:sp>
      <p:sp>
        <p:nvSpPr>
          <p:cNvPr id="37" name="Shape 28"/>
          <p:cNvSpPr/>
          <p:nvPr/>
        </p:nvSpPr>
        <p:spPr>
          <a:xfrm>
            <a:off x="6199632" y="3867912"/>
            <a:ext cx="5440680" cy="512064"/>
          </a:xfrm>
          <a:prstGeom prst="rect">
            <a:avLst/>
          </a:prstGeom>
          <a:solidFill>
            <a:srgbClr val="FFFFFF"/>
          </a:solidFill>
          <a:ln w="9525">
            <a:solidFill>
              <a:srgbClr val="FFFFFF"/>
            </a:solidFill>
            <a:prstDash val="solid"/>
          </a:ln>
        </p:spPr>
        <p:txBody>
          <a:bodyPr/>
          <a:lstStyle/>
          <a:p>
            <a:endParaRPr lang="en-US"/>
          </a:p>
        </p:txBody>
      </p:sp>
      <p:sp>
        <p:nvSpPr>
          <p:cNvPr id="38" name="Shape 29"/>
          <p:cNvSpPr/>
          <p:nvPr/>
        </p:nvSpPr>
        <p:spPr>
          <a:xfrm>
            <a:off x="6364224" y="3977640"/>
            <a:ext cx="292608" cy="292608"/>
          </a:xfrm>
          <a:prstGeom prst="ellipse">
            <a:avLst/>
          </a:prstGeom>
          <a:solidFill>
            <a:srgbClr val="C8102E"/>
          </a:solidFill>
          <a:ln w="12700">
            <a:solidFill>
              <a:srgbClr val="C8102E"/>
            </a:solidFill>
            <a:prstDash val="solid"/>
          </a:ln>
        </p:spPr>
        <p:txBody>
          <a:bodyPr/>
          <a:lstStyle/>
          <a:p>
            <a:endParaRPr lang="en-US"/>
          </a:p>
        </p:txBody>
      </p:sp>
      <p:pic>
        <p:nvPicPr>
          <p:cNvPr id="39" name="Image 7" descr="preencoded.png"/>
          <p:cNvPicPr>
            <a:picLocks noChangeAspect="1"/>
          </p:cNvPicPr>
          <p:nvPr/>
        </p:nvPicPr>
        <p:blipFill>
          <a:blip r:embed="rId3"/>
          <a:stretch>
            <a:fillRect/>
          </a:stretch>
        </p:blipFill>
        <p:spPr>
          <a:xfrm>
            <a:off x="6428232" y="4041648"/>
            <a:ext cx="164592" cy="164592"/>
          </a:xfrm>
          <a:prstGeom prst="rect">
            <a:avLst/>
          </a:prstGeom>
        </p:spPr>
      </p:pic>
      <p:sp>
        <p:nvSpPr>
          <p:cNvPr id="40" name="Text 30"/>
          <p:cNvSpPr txBox="1"/>
          <p:nvPr/>
        </p:nvSpPr>
        <p:spPr>
          <a:xfrm>
            <a:off x="6793992" y="3867912"/>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Teachers  </a:t>
            </a:r>
            <a:r>
              <a:rPr lang="en-US" sz="1600" dirty="0">
                <a:solidFill>
                  <a:srgbClr val="5A6478"/>
                </a:solidFill>
                <a:latin typeface="Calibri" pitchFamily="34" charset="0"/>
                <a:ea typeface="Calibri" pitchFamily="34" charset="-122"/>
                <a:cs typeface="Calibri" pitchFamily="34" charset="-120"/>
              </a:rPr>
              <a:t>Merit pay for qualifying teachers.</a:t>
            </a:r>
            <a:endParaRPr lang="en-US" sz="1600" dirty="0"/>
          </a:p>
        </p:txBody>
      </p:sp>
      <p:sp>
        <p:nvSpPr>
          <p:cNvPr id="41" name="Shape 31"/>
          <p:cNvSpPr/>
          <p:nvPr/>
        </p:nvSpPr>
        <p:spPr>
          <a:xfrm>
            <a:off x="6199632" y="4425696"/>
            <a:ext cx="5440680" cy="512064"/>
          </a:xfrm>
          <a:prstGeom prst="rect">
            <a:avLst/>
          </a:prstGeom>
          <a:solidFill>
            <a:srgbClr val="FFFFFF"/>
          </a:solidFill>
          <a:ln w="9525">
            <a:solidFill>
              <a:srgbClr val="FFFFFF"/>
            </a:solidFill>
            <a:prstDash val="solid"/>
          </a:ln>
        </p:spPr>
        <p:txBody>
          <a:bodyPr/>
          <a:lstStyle/>
          <a:p>
            <a:endParaRPr lang="en-US"/>
          </a:p>
        </p:txBody>
      </p:sp>
      <p:sp>
        <p:nvSpPr>
          <p:cNvPr id="42" name="Shape 32"/>
          <p:cNvSpPr/>
          <p:nvPr/>
        </p:nvSpPr>
        <p:spPr>
          <a:xfrm>
            <a:off x="6364224" y="4535424"/>
            <a:ext cx="292608" cy="292608"/>
          </a:xfrm>
          <a:prstGeom prst="ellipse">
            <a:avLst/>
          </a:prstGeom>
          <a:solidFill>
            <a:srgbClr val="C8102E"/>
          </a:solidFill>
          <a:ln w="12700">
            <a:solidFill>
              <a:srgbClr val="C8102E"/>
            </a:solidFill>
            <a:prstDash val="solid"/>
          </a:ln>
        </p:spPr>
        <p:txBody>
          <a:bodyPr/>
          <a:lstStyle/>
          <a:p>
            <a:endParaRPr lang="en-US"/>
          </a:p>
        </p:txBody>
      </p:sp>
      <p:pic>
        <p:nvPicPr>
          <p:cNvPr id="43" name="Image 8" descr="preencoded.png"/>
          <p:cNvPicPr>
            <a:picLocks noChangeAspect="1"/>
          </p:cNvPicPr>
          <p:nvPr/>
        </p:nvPicPr>
        <p:blipFill>
          <a:blip r:embed="rId3"/>
          <a:stretch>
            <a:fillRect/>
          </a:stretch>
        </p:blipFill>
        <p:spPr>
          <a:xfrm>
            <a:off x="6428232" y="4599432"/>
            <a:ext cx="164592" cy="164592"/>
          </a:xfrm>
          <a:prstGeom prst="rect">
            <a:avLst/>
          </a:prstGeom>
        </p:spPr>
      </p:pic>
      <p:sp>
        <p:nvSpPr>
          <p:cNvPr id="44" name="Text 33"/>
          <p:cNvSpPr txBox="1"/>
          <p:nvPr/>
        </p:nvSpPr>
        <p:spPr>
          <a:xfrm>
            <a:off x="6793992" y="4425696"/>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Career-tech  </a:t>
            </a:r>
            <a:r>
              <a:rPr lang="en-US" sz="1600" dirty="0">
                <a:solidFill>
                  <a:srgbClr val="5A6478"/>
                </a:solidFill>
                <a:latin typeface="Calibri" pitchFamily="34" charset="0"/>
                <a:ea typeface="Calibri" pitchFamily="34" charset="-122"/>
                <a:cs typeface="Calibri" pitchFamily="34" charset="-120"/>
              </a:rPr>
              <a:t>Expand career-technical education and apprenticeships.</a:t>
            </a:r>
            <a:endParaRPr lang="en-US" sz="1600" dirty="0"/>
          </a:p>
        </p:txBody>
      </p:sp>
      <p:sp>
        <p:nvSpPr>
          <p:cNvPr id="45" name="Shape 34"/>
          <p:cNvSpPr/>
          <p:nvPr/>
        </p:nvSpPr>
        <p:spPr>
          <a:xfrm>
            <a:off x="6199632" y="4983480"/>
            <a:ext cx="5440680" cy="512064"/>
          </a:xfrm>
          <a:prstGeom prst="rect">
            <a:avLst/>
          </a:prstGeom>
          <a:solidFill>
            <a:srgbClr val="FFFFFF"/>
          </a:solidFill>
          <a:ln w="9525">
            <a:solidFill>
              <a:srgbClr val="FFFFFF"/>
            </a:solidFill>
            <a:prstDash val="solid"/>
          </a:ln>
        </p:spPr>
        <p:txBody>
          <a:bodyPr/>
          <a:lstStyle/>
          <a:p>
            <a:endParaRPr lang="en-US"/>
          </a:p>
        </p:txBody>
      </p:sp>
      <p:sp>
        <p:nvSpPr>
          <p:cNvPr id="46" name="Shape 35"/>
          <p:cNvSpPr/>
          <p:nvPr/>
        </p:nvSpPr>
        <p:spPr>
          <a:xfrm>
            <a:off x="6364224" y="5093208"/>
            <a:ext cx="292608" cy="292608"/>
          </a:xfrm>
          <a:prstGeom prst="ellipse">
            <a:avLst/>
          </a:prstGeom>
          <a:solidFill>
            <a:srgbClr val="C8102E"/>
          </a:solidFill>
          <a:ln w="12700">
            <a:solidFill>
              <a:srgbClr val="C8102E"/>
            </a:solidFill>
            <a:prstDash val="solid"/>
          </a:ln>
        </p:spPr>
        <p:txBody>
          <a:bodyPr/>
          <a:lstStyle/>
          <a:p>
            <a:endParaRPr lang="en-US"/>
          </a:p>
        </p:txBody>
      </p:sp>
      <p:pic>
        <p:nvPicPr>
          <p:cNvPr id="47" name="Image 9" descr="preencoded.png"/>
          <p:cNvPicPr>
            <a:picLocks noChangeAspect="1"/>
          </p:cNvPicPr>
          <p:nvPr/>
        </p:nvPicPr>
        <p:blipFill>
          <a:blip r:embed="rId3"/>
          <a:stretch>
            <a:fillRect/>
          </a:stretch>
        </p:blipFill>
        <p:spPr>
          <a:xfrm>
            <a:off x="6428232" y="5157216"/>
            <a:ext cx="164592" cy="164592"/>
          </a:xfrm>
          <a:prstGeom prst="rect">
            <a:avLst/>
          </a:prstGeom>
        </p:spPr>
      </p:pic>
      <p:sp>
        <p:nvSpPr>
          <p:cNvPr id="48" name="Text 36"/>
          <p:cNvSpPr txBox="1"/>
          <p:nvPr/>
        </p:nvSpPr>
        <p:spPr>
          <a:xfrm>
            <a:off x="6793992" y="4983480"/>
            <a:ext cx="4663440" cy="512064"/>
          </a:xfrm>
          <a:prstGeom prst="rect">
            <a:avLst/>
          </a:prstGeom>
          <a:noFill/>
          <a:ln/>
        </p:spPr>
        <p:txBody>
          <a:bodyPr wrap="square" lIns="0" tIns="0" rIns="0" bIns="0" rtlCol="0" anchor="ctr"/>
          <a:lstStyle/>
          <a:p>
            <a:pPr marL="0" indent="0">
              <a:buNone/>
            </a:pPr>
            <a:r>
              <a:rPr lang="en-US" sz="1600" b="1" dirty="0">
                <a:solidFill>
                  <a:srgbClr val="15203A"/>
                </a:solidFill>
                <a:latin typeface="Calibri" pitchFamily="34" charset="0"/>
                <a:ea typeface="Calibri" pitchFamily="34" charset="-122"/>
                <a:cs typeface="Calibri" pitchFamily="34" charset="-120"/>
              </a:rPr>
              <a:t>Health  </a:t>
            </a:r>
            <a:r>
              <a:rPr lang="en-US" sz="1600" dirty="0">
                <a:solidFill>
                  <a:srgbClr val="5A6478"/>
                </a:solidFill>
                <a:latin typeface="Calibri" pitchFamily="34" charset="0"/>
                <a:ea typeface="Calibri" pitchFamily="34" charset="-122"/>
                <a:cs typeface="Calibri" pitchFamily="34" charset="-120"/>
              </a:rPr>
              <a:t>Promote healthy meals and daily physical education.</a:t>
            </a:r>
            <a:endParaRPr lang="en-US" sz="1600" dirty="0"/>
          </a:p>
        </p:txBody>
      </p:sp>
      <p:sp>
        <p:nvSpPr>
          <p:cNvPr id="49" name="Shape 37"/>
          <p:cNvSpPr/>
          <p:nvPr/>
        </p:nvSpPr>
        <p:spPr>
          <a:xfrm>
            <a:off x="548640" y="5577840"/>
            <a:ext cx="11091672" cy="713232"/>
          </a:xfrm>
          <a:prstGeom prst="rect">
            <a:avLst/>
          </a:prstGeom>
          <a:solidFill>
            <a:srgbClr val="FFFFFF"/>
          </a:solidFill>
          <a:ln w="9525">
            <a:solidFill>
              <a:srgbClr val="D6DCE6"/>
            </a:solidFill>
            <a:prstDash val="solid"/>
          </a:ln>
        </p:spPr>
        <p:txBody>
          <a:bodyPr/>
          <a:lstStyle/>
          <a:p>
            <a:endParaRPr lang="en-US"/>
          </a:p>
        </p:txBody>
      </p:sp>
      <p:sp>
        <p:nvSpPr>
          <p:cNvPr id="50" name="Text 38"/>
          <p:cNvSpPr txBox="1"/>
          <p:nvPr/>
        </p:nvSpPr>
        <p:spPr>
          <a:xfrm>
            <a:off x="699516" y="5852160"/>
            <a:ext cx="10789920" cy="713232"/>
          </a:xfrm>
          <a:prstGeom prst="rect">
            <a:avLst/>
          </a:prstGeom>
          <a:noFill/>
          <a:ln/>
        </p:spPr>
        <p:txBody>
          <a:bodyPr wrap="square" lIns="0" tIns="0" rIns="0" bIns="0" rtlCol="0" anchor="ctr"/>
          <a:lstStyle/>
          <a:p>
            <a:pPr marL="0" indent="0">
              <a:buNone/>
            </a:pPr>
            <a:r>
              <a:rPr lang="en-US" b="1" dirty="0">
                <a:solidFill>
                  <a:srgbClr val="15203A"/>
                </a:solidFill>
                <a:latin typeface="Calibri" pitchFamily="34" charset="0"/>
                <a:ea typeface="Calibri" pitchFamily="34" charset="-122"/>
                <a:cs typeface="Calibri" pitchFamily="34" charset="-120"/>
              </a:rPr>
              <a:t>Stated views, not commitments: </a:t>
            </a:r>
            <a:r>
              <a:rPr lang="en-US" dirty="0">
                <a:solidFill>
                  <a:srgbClr val="5A6478"/>
                </a:solidFill>
                <a:latin typeface="Calibri" pitchFamily="34" charset="0"/>
                <a:ea typeface="Calibri" pitchFamily="34" charset="-122"/>
                <a:cs typeface="Calibri" pitchFamily="34" charset="-120"/>
              </a:rPr>
              <a:t>Acton is open to a voucher income threshold but has not committed to one. Ramaswamy is generally supportive of vouchers and, on teachers unions, said </a:t>
            </a:r>
            <a:r>
              <a:rPr lang="en-US" b="1" u="sng" dirty="0">
                <a:solidFill>
                  <a:srgbClr val="5A6478"/>
                </a:solidFill>
                <a:latin typeface="Calibri" pitchFamily="34" charset="0"/>
                <a:ea typeface="Calibri" pitchFamily="34" charset="-122"/>
                <a:cs typeface="Calibri" pitchFamily="34" charset="-120"/>
              </a:rPr>
              <a:t>collective bargaining is “the one area … that I would not rule out eliminating.”</a:t>
            </a:r>
            <a:endParaRPr lang="en-US" b="1"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411480"/>
            <a:ext cx="2139696" cy="292608"/>
          </a:xfrm>
          <a:prstGeom prst="roundRect">
            <a:avLst>
              <a:gd name="adj" fmla="val 50000"/>
            </a:avLst>
          </a:prstGeom>
          <a:solidFill>
            <a:srgbClr val="1F4FC1"/>
          </a:solidFill>
          <a:ln w="12700">
            <a:solidFill>
              <a:srgbClr val="1F4FC1"/>
            </a:solidFill>
            <a:prstDash val="solid"/>
          </a:ln>
        </p:spPr>
        <p:txBody>
          <a:bodyPr/>
          <a:lstStyle/>
          <a:p>
            <a:endParaRPr lang="en-US"/>
          </a:p>
        </p:txBody>
      </p:sp>
      <p:sp>
        <p:nvSpPr>
          <p:cNvPr id="3" name="Text 1"/>
          <p:cNvSpPr txBox="1"/>
          <p:nvPr/>
        </p:nvSpPr>
        <p:spPr>
          <a:xfrm>
            <a:off x="548640" y="411480"/>
            <a:ext cx="2139696" cy="292608"/>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ourier New" pitchFamily="34" charset="0"/>
                <a:ea typeface="Courier New" pitchFamily="34" charset="-122"/>
                <a:cs typeface="Courier New" pitchFamily="34" charset="-120"/>
              </a:rPr>
              <a:t>THE GENERAL ASSEMBLY</a:t>
            </a:r>
            <a:endParaRPr lang="en-US" sz="1100" dirty="0"/>
          </a:p>
        </p:txBody>
      </p:sp>
      <p:sp>
        <p:nvSpPr>
          <p:cNvPr id="4" name="Text 2"/>
          <p:cNvSpPr txBox="1"/>
          <p:nvPr/>
        </p:nvSpPr>
        <p:spPr>
          <a:xfrm>
            <a:off x="548640" y="804672"/>
            <a:ext cx="11064240" cy="685800"/>
          </a:xfrm>
          <a:prstGeom prst="rect">
            <a:avLst/>
          </a:prstGeom>
          <a:noFill/>
          <a:ln/>
        </p:spPr>
        <p:txBody>
          <a:bodyPr wrap="square" lIns="0" tIns="0" rIns="0" bIns="0" rtlCol="0" anchor="t"/>
          <a:lstStyle/>
          <a:p>
            <a:pPr marL="0" indent="0">
              <a:buNone/>
            </a:pPr>
            <a:r>
              <a:rPr lang="en-US" sz="3350" b="1" dirty="0">
                <a:solidFill>
                  <a:srgbClr val="15203A"/>
                </a:solidFill>
                <a:latin typeface="Calibri" pitchFamily="34" charset="0"/>
                <a:ea typeface="Calibri" pitchFamily="34" charset="-122"/>
                <a:cs typeface="Calibri" pitchFamily="34" charset="-120"/>
              </a:rPr>
              <a:t>House Democrats need a net gain of six</a:t>
            </a:r>
            <a:endParaRPr lang="en-US" sz="3350" dirty="0"/>
          </a:p>
        </p:txBody>
      </p:sp>
      <p:sp>
        <p:nvSpPr>
          <p:cNvPr id="5" name="Shape 3"/>
          <p:cNvSpPr/>
          <p:nvPr/>
        </p:nvSpPr>
        <p:spPr>
          <a:xfrm>
            <a:off x="679399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6" name="Shape 4"/>
          <p:cNvSpPr/>
          <p:nvPr/>
        </p:nvSpPr>
        <p:spPr>
          <a:xfrm>
            <a:off x="647395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7" name="Shape 5"/>
          <p:cNvSpPr/>
          <p:nvPr/>
        </p:nvSpPr>
        <p:spPr>
          <a:xfrm>
            <a:off x="615391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8" name="Shape 6"/>
          <p:cNvSpPr/>
          <p:nvPr/>
        </p:nvSpPr>
        <p:spPr>
          <a:xfrm>
            <a:off x="583387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9" name="Shape 7"/>
          <p:cNvSpPr/>
          <p:nvPr/>
        </p:nvSpPr>
        <p:spPr>
          <a:xfrm>
            <a:off x="551383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10" name="Shape 8"/>
          <p:cNvSpPr/>
          <p:nvPr/>
        </p:nvSpPr>
        <p:spPr>
          <a:xfrm>
            <a:off x="519379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11" name="Shape 9"/>
          <p:cNvSpPr/>
          <p:nvPr/>
        </p:nvSpPr>
        <p:spPr>
          <a:xfrm>
            <a:off x="4873752" y="5029200"/>
            <a:ext cx="219456" cy="219456"/>
          </a:xfrm>
          <a:prstGeom prst="ellipse">
            <a:avLst/>
          </a:prstGeom>
          <a:solidFill>
            <a:srgbClr val="1F4FC1"/>
          </a:solidFill>
          <a:ln w="9525">
            <a:solidFill>
              <a:srgbClr val="1F4FC1"/>
            </a:solidFill>
            <a:prstDash val="solid"/>
          </a:ln>
        </p:spPr>
        <p:txBody>
          <a:bodyPr/>
          <a:lstStyle/>
          <a:p>
            <a:endParaRPr lang="en-US"/>
          </a:p>
        </p:txBody>
      </p:sp>
      <p:sp>
        <p:nvSpPr>
          <p:cNvPr id="12" name="Shape 10"/>
          <p:cNvSpPr/>
          <p:nvPr/>
        </p:nvSpPr>
        <p:spPr>
          <a:xfrm>
            <a:off x="4912591" y="4535699"/>
            <a:ext cx="219456" cy="219456"/>
          </a:xfrm>
          <a:prstGeom prst="ellipse">
            <a:avLst/>
          </a:prstGeom>
          <a:solidFill>
            <a:srgbClr val="1F4FC1"/>
          </a:solidFill>
          <a:ln w="9525">
            <a:solidFill>
              <a:srgbClr val="1F4FC1"/>
            </a:solidFill>
            <a:prstDash val="solid"/>
          </a:ln>
        </p:spPr>
        <p:txBody>
          <a:bodyPr/>
          <a:lstStyle/>
          <a:p>
            <a:endParaRPr lang="en-US"/>
          </a:p>
        </p:txBody>
      </p:sp>
      <p:sp>
        <p:nvSpPr>
          <p:cNvPr id="13" name="Shape 11"/>
          <p:cNvSpPr/>
          <p:nvPr/>
        </p:nvSpPr>
        <p:spPr>
          <a:xfrm>
            <a:off x="5242057" y="4508336"/>
            <a:ext cx="219456" cy="219456"/>
          </a:xfrm>
          <a:prstGeom prst="ellipse">
            <a:avLst/>
          </a:prstGeom>
          <a:solidFill>
            <a:srgbClr val="1F4FC1"/>
          </a:solidFill>
          <a:ln w="9525">
            <a:solidFill>
              <a:srgbClr val="1F4FC1"/>
            </a:solidFill>
            <a:prstDash val="solid"/>
          </a:ln>
        </p:spPr>
        <p:txBody>
          <a:bodyPr/>
          <a:lstStyle/>
          <a:p>
            <a:endParaRPr lang="en-US"/>
          </a:p>
        </p:txBody>
      </p:sp>
      <p:sp>
        <p:nvSpPr>
          <p:cNvPr id="14" name="Shape 12"/>
          <p:cNvSpPr/>
          <p:nvPr/>
        </p:nvSpPr>
        <p:spPr>
          <a:xfrm>
            <a:off x="5568782" y="4506385"/>
            <a:ext cx="219456" cy="219456"/>
          </a:xfrm>
          <a:prstGeom prst="ellipse">
            <a:avLst/>
          </a:prstGeom>
          <a:solidFill>
            <a:srgbClr val="1F4FC1"/>
          </a:solidFill>
          <a:ln w="9525">
            <a:solidFill>
              <a:srgbClr val="1F4FC1"/>
            </a:solidFill>
            <a:prstDash val="solid"/>
          </a:ln>
        </p:spPr>
        <p:txBody>
          <a:bodyPr/>
          <a:lstStyle/>
          <a:p>
            <a:endParaRPr lang="en-US"/>
          </a:p>
        </p:txBody>
      </p:sp>
      <p:sp>
        <p:nvSpPr>
          <p:cNvPr id="15" name="Shape 13"/>
          <p:cNvSpPr/>
          <p:nvPr/>
        </p:nvSpPr>
        <p:spPr>
          <a:xfrm>
            <a:off x="5897642" y="4504007"/>
            <a:ext cx="219456" cy="219456"/>
          </a:xfrm>
          <a:prstGeom prst="ellipse">
            <a:avLst/>
          </a:prstGeom>
          <a:solidFill>
            <a:srgbClr val="1F4FC1"/>
          </a:solidFill>
          <a:ln w="9525">
            <a:solidFill>
              <a:srgbClr val="1F4FC1"/>
            </a:solidFill>
            <a:prstDash val="solid"/>
          </a:ln>
        </p:spPr>
        <p:txBody>
          <a:bodyPr/>
          <a:lstStyle/>
          <a:p>
            <a:endParaRPr lang="en-US"/>
          </a:p>
        </p:txBody>
      </p:sp>
      <p:sp>
        <p:nvSpPr>
          <p:cNvPr id="16" name="Shape 14"/>
          <p:cNvSpPr/>
          <p:nvPr/>
        </p:nvSpPr>
        <p:spPr>
          <a:xfrm>
            <a:off x="6229843" y="4501087"/>
            <a:ext cx="219456" cy="219456"/>
          </a:xfrm>
          <a:prstGeom prst="ellipse">
            <a:avLst/>
          </a:prstGeom>
          <a:solidFill>
            <a:srgbClr val="1F4FC1"/>
          </a:solidFill>
          <a:ln w="9525">
            <a:solidFill>
              <a:srgbClr val="1F4FC1"/>
            </a:solidFill>
            <a:prstDash val="solid"/>
          </a:ln>
        </p:spPr>
        <p:txBody>
          <a:bodyPr/>
          <a:lstStyle/>
          <a:p>
            <a:endParaRPr lang="en-US"/>
          </a:p>
        </p:txBody>
      </p:sp>
      <p:sp>
        <p:nvSpPr>
          <p:cNvPr id="17" name="Shape 15"/>
          <p:cNvSpPr/>
          <p:nvPr/>
        </p:nvSpPr>
        <p:spPr>
          <a:xfrm>
            <a:off x="5028153" y="4054350"/>
            <a:ext cx="219456" cy="219456"/>
          </a:xfrm>
          <a:prstGeom prst="ellipse">
            <a:avLst/>
          </a:prstGeom>
          <a:solidFill>
            <a:srgbClr val="1F4FC1"/>
          </a:solidFill>
          <a:ln w="9525">
            <a:solidFill>
              <a:srgbClr val="1F4FC1"/>
            </a:solidFill>
            <a:prstDash val="solid"/>
          </a:ln>
        </p:spPr>
        <p:txBody>
          <a:bodyPr/>
          <a:lstStyle/>
          <a:p>
            <a:endParaRPr lang="en-US"/>
          </a:p>
        </p:txBody>
      </p:sp>
      <p:sp>
        <p:nvSpPr>
          <p:cNvPr id="18" name="Shape 16"/>
          <p:cNvSpPr/>
          <p:nvPr/>
        </p:nvSpPr>
        <p:spPr>
          <a:xfrm>
            <a:off x="6567699" y="4497537"/>
            <a:ext cx="219456" cy="219456"/>
          </a:xfrm>
          <a:prstGeom prst="ellipse">
            <a:avLst/>
          </a:prstGeom>
          <a:solidFill>
            <a:srgbClr val="1F4FC1"/>
          </a:solidFill>
          <a:ln w="9525">
            <a:solidFill>
              <a:srgbClr val="1F4FC1"/>
            </a:solidFill>
            <a:prstDash val="solid"/>
          </a:ln>
        </p:spPr>
        <p:txBody>
          <a:bodyPr/>
          <a:lstStyle/>
          <a:p>
            <a:endParaRPr lang="en-US"/>
          </a:p>
        </p:txBody>
      </p:sp>
      <p:sp>
        <p:nvSpPr>
          <p:cNvPr id="19" name="Shape 17"/>
          <p:cNvSpPr/>
          <p:nvPr/>
        </p:nvSpPr>
        <p:spPr>
          <a:xfrm>
            <a:off x="5385209" y="4005210"/>
            <a:ext cx="219456" cy="219456"/>
          </a:xfrm>
          <a:prstGeom prst="ellipse">
            <a:avLst/>
          </a:prstGeom>
          <a:solidFill>
            <a:srgbClr val="1F4FC1"/>
          </a:solidFill>
          <a:ln w="9525">
            <a:solidFill>
              <a:srgbClr val="1F4FC1"/>
            </a:solidFill>
            <a:prstDash val="solid"/>
          </a:ln>
        </p:spPr>
        <p:txBody>
          <a:bodyPr/>
          <a:lstStyle/>
          <a:p>
            <a:endParaRPr lang="en-US"/>
          </a:p>
        </p:txBody>
      </p:sp>
      <p:sp>
        <p:nvSpPr>
          <p:cNvPr id="20" name="Shape 18"/>
          <p:cNvSpPr/>
          <p:nvPr/>
        </p:nvSpPr>
        <p:spPr>
          <a:xfrm>
            <a:off x="5731231" y="4006420"/>
            <a:ext cx="219456" cy="219456"/>
          </a:xfrm>
          <a:prstGeom prst="ellipse">
            <a:avLst/>
          </a:prstGeom>
          <a:solidFill>
            <a:srgbClr val="1F4FC1"/>
          </a:solidFill>
          <a:ln w="9525">
            <a:solidFill>
              <a:srgbClr val="1F4FC1"/>
            </a:solidFill>
            <a:prstDash val="solid"/>
          </a:ln>
        </p:spPr>
        <p:txBody>
          <a:bodyPr/>
          <a:lstStyle/>
          <a:p>
            <a:endParaRPr lang="en-US"/>
          </a:p>
        </p:txBody>
      </p:sp>
      <p:sp>
        <p:nvSpPr>
          <p:cNvPr id="21" name="Shape 19"/>
          <p:cNvSpPr/>
          <p:nvPr/>
        </p:nvSpPr>
        <p:spPr>
          <a:xfrm>
            <a:off x="6916240" y="4493597"/>
            <a:ext cx="219456" cy="219456"/>
          </a:xfrm>
          <a:prstGeom prst="ellipse">
            <a:avLst/>
          </a:prstGeom>
          <a:solidFill>
            <a:srgbClr val="1F4FC1"/>
          </a:solidFill>
          <a:ln w="9525">
            <a:solidFill>
              <a:srgbClr val="1F4FC1"/>
            </a:solidFill>
            <a:prstDash val="solid"/>
          </a:ln>
        </p:spPr>
        <p:txBody>
          <a:bodyPr/>
          <a:lstStyle/>
          <a:p>
            <a:endParaRPr lang="en-US"/>
          </a:p>
        </p:txBody>
      </p:sp>
      <p:sp>
        <p:nvSpPr>
          <p:cNvPr id="22" name="Shape 20"/>
          <p:cNvSpPr/>
          <p:nvPr/>
        </p:nvSpPr>
        <p:spPr>
          <a:xfrm>
            <a:off x="5217592" y="3597005"/>
            <a:ext cx="219456" cy="219456"/>
          </a:xfrm>
          <a:prstGeom prst="ellipse">
            <a:avLst/>
          </a:prstGeom>
          <a:solidFill>
            <a:srgbClr val="1F4FC1"/>
          </a:solidFill>
          <a:ln w="9525">
            <a:solidFill>
              <a:srgbClr val="1F4FC1"/>
            </a:solidFill>
            <a:prstDash val="solid"/>
          </a:ln>
        </p:spPr>
        <p:txBody>
          <a:bodyPr/>
          <a:lstStyle/>
          <a:p>
            <a:endParaRPr lang="en-US"/>
          </a:p>
        </p:txBody>
      </p:sp>
      <p:sp>
        <p:nvSpPr>
          <p:cNvPr id="23" name="Shape 21"/>
          <p:cNvSpPr/>
          <p:nvPr/>
        </p:nvSpPr>
        <p:spPr>
          <a:xfrm>
            <a:off x="6085246" y="4009337"/>
            <a:ext cx="219456" cy="219456"/>
          </a:xfrm>
          <a:prstGeom prst="ellipse">
            <a:avLst/>
          </a:prstGeom>
          <a:solidFill>
            <a:srgbClr val="1F4FC1"/>
          </a:solidFill>
          <a:ln w="9525">
            <a:solidFill>
              <a:srgbClr val="1F4FC1"/>
            </a:solidFill>
            <a:prstDash val="solid"/>
          </a:ln>
        </p:spPr>
        <p:txBody>
          <a:bodyPr/>
          <a:lstStyle/>
          <a:p>
            <a:endParaRPr lang="en-US"/>
          </a:p>
        </p:txBody>
      </p:sp>
      <p:sp>
        <p:nvSpPr>
          <p:cNvPr id="24" name="Shape 22"/>
          <p:cNvSpPr/>
          <p:nvPr/>
        </p:nvSpPr>
        <p:spPr>
          <a:xfrm>
            <a:off x="5618372" y="3536954"/>
            <a:ext cx="219456" cy="219456"/>
          </a:xfrm>
          <a:prstGeom prst="ellipse">
            <a:avLst/>
          </a:prstGeom>
          <a:solidFill>
            <a:srgbClr val="1F4FC1"/>
          </a:solidFill>
          <a:ln w="9525">
            <a:solidFill>
              <a:srgbClr val="1F4FC1"/>
            </a:solidFill>
            <a:prstDash val="solid"/>
          </a:ln>
        </p:spPr>
        <p:txBody>
          <a:bodyPr/>
          <a:lstStyle/>
          <a:p>
            <a:endParaRPr lang="en-US"/>
          </a:p>
        </p:txBody>
      </p:sp>
      <p:sp>
        <p:nvSpPr>
          <p:cNvPr id="25" name="Shape 23"/>
          <p:cNvSpPr/>
          <p:nvPr/>
        </p:nvSpPr>
        <p:spPr>
          <a:xfrm>
            <a:off x="6451485" y="4015758"/>
            <a:ext cx="219456" cy="219456"/>
          </a:xfrm>
          <a:prstGeom prst="ellipse">
            <a:avLst/>
          </a:prstGeom>
          <a:solidFill>
            <a:srgbClr val="1F4FC1"/>
          </a:solidFill>
          <a:ln w="9525">
            <a:solidFill>
              <a:srgbClr val="1F4FC1"/>
            </a:solidFill>
            <a:prstDash val="solid"/>
          </a:ln>
        </p:spPr>
        <p:txBody>
          <a:bodyPr/>
          <a:lstStyle/>
          <a:p>
            <a:endParaRPr lang="en-US"/>
          </a:p>
        </p:txBody>
      </p:sp>
      <p:sp>
        <p:nvSpPr>
          <p:cNvPr id="26" name="Shape 24"/>
          <p:cNvSpPr/>
          <p:nvPr/>
        </p:nvSpPr>
        <p:spPr>
          <a:xfrm>
            <a:off x="5994078" y="3551155"/>
            <a:ext cx="219456" cy="219456"/>
          </a:xfrm>
          <a:prstGeom prst="ellipse">
            <a:avLst/>
          </a:prstGeom>
          <a:solidFill>
            <a:srgbClr val="1F4FC1"/>
          </a:solidFill>
          <a:ln w="9525">
            <a:solidFill>
              <a:srgbClr val="1F4FC1"/>
            </a:solidFill>
            <a:prstDash val="solid"/>
          </a:ln>
        </p:spPr>
        <p:txBody>
          <a:bodyPr/>
          <a:lstStyle/>
          <a:p>
            <a:endParaRPr lang="en-US"/>
          </a:p>
        </p:txBody>
      </p:sp>
      <p:sp>
        <p:nvSpPr>
          <p:cNvPr id="27" name="Shape 25"/>
          <p:cNvSpPr/>
          <p:nvPr/>
        </p:nvSpPr>
        <p:spPr>
          <a:xfrm>
            <a:off x="5476242" y="3174926"/>
            <a:ext cx="219456" cy="219456"/>
          </a:xfrm>
          <a:prstGeom prst="ellipse">
            <a:avLst/>
          </a:prstGeom>
          <a:solidFill>
            <a:srgbClr val="1F4FC1"/>
          </a:solidFill>
          <a:ln w="9525">
            <a:solidFill>
              <a:srgbClr val="1F4FC1"/>
            </a:solidFill>
            <a:prstDash val="solid"/>
          </a:ln>
        </p:spPr>
        <p:txBody>
          <a:bodyPr/>
          <a:lstStyle/>
          <a:p>
            <a:endParaRPr lang="en-US"/>
          </a:p>
        </p:txBody>
      </p:sp>
      <p:sp>
        <p:nvSpPr>
          <p:cNvPr id="28" name="Shape 26"/>
          <p:cNvSpPr/>
          <p:nvPr/>
        </p:nvSpPr>
        <p:spPr>
          <a:xfrm>
            <a:off x="6837631" y="4030000"/>
            <a:ext cx="219456" cy="219456"/>
          </a:xfrm>
          <a:prstGeom prst="ellipse">
            <a:avLst/>
          </a:prstGeom>
          <a:solidFill>
            <a:srgbClr val="1F4FC1"/>
          </a:solidFill>
          <a:ln w="9525">
            <a:solidFill>
              <a:srgbClr val="1F4FC1"/>
            </a:solidFill>
            <a:prstDash val="solid"/>
          </a:ln>
        </p:spPr>
        <p:txBody>
          <a:bodyPr/>
          <a:lstStyle/>
          <a:p>
            <a:endParaRPr lang="en-US"/>
          </a:p>
        </p:txBody>
      </p:sp>
      <p:sp>
        <p:nvSpPr>
          <p:cNvPr id="29" name="Shape 27"/>
          <p:cNvSpPr/>
          <p:nvPr/>
        </p:nvSpPr>
        <p:spPr>
          <a:xfrm>
            <a:off x="6385780" y="3573938"/>
            <a:ext cx="219456" cy="219456"/>
          </a:xfrm>
          <a:prstGeom prst="ellipse">
            <a:avLst/>
          </a:prstGeom>
          <a:solidFill>
            <a:srgbClr val="1F4FC1"/>
          </a:solidFill>
          <a:ln w="9525">
            <a:solidFill>
              <a:srgbClr val="1F4FC1"/>
            </a:solidFill>
            <a:prstDash val="solid"/>
          </a:ln>
        </p:spPr>
        <p:txBody>
          <a:bodyPr/>
          <a:lstStyle/>
          <a:p>
            <a:endParaRPr lang="en-US"/>
          </a:p>
        </p:txBody>
      </p:sp>
      <p:sp>
        <p:nvSpPr>
          <p:cNvPr id="30" name="Shape 28"/>
          <p:cNvSpPr/>
          <p:nvPr/>
        </p:nvSpPr>
        <p:spPr>
          <a:xfrm>
            <a:off x="5933608" y="3119515"/>
            <a:ext cx="219456" cy="219456"/>
          </a:xfrm>
          <a:prstGeom prst="ellipse">
            <a:avLst/>
          </a:prstGeom>
          <a:solidFill>
            <a:srgbClr val="1F4FC1"/>
          </a:solidFill>
          <a:ln w="9525">
            <a:solidFill>
              <a:srgbClr val="1F4FC1"/>
            </a:solidFill>
            <a:prstDash val="solid"/>
          </a:ln>
        </p:spPr>
        <p:txBody>
          <a:bodyPr/>
          <a:lstStyle/>
          <a:p>
            <a:endParaRPr lang="en-US"/>
          </a:p>
        </p:txBody>
      </p:sp>
      <p:sp>
        <p:nvSpPr>
          <p:cNvPr id="31" name="Shape 29"/>
          <p:cNvSpPr/>
          <p:nvPr/>
        </p:nvSpPr>
        <p:spPr>
          <a:xfrm>
            <a:off x="5797736" y="2798504"/>
            <a:ext cx="219456" cy="219456"/>
          </a:xfrm>
          <a:prstGeom prst="ellipse">
            <a:avLst/>
          </a:prstGeom>
          <a:solidFill>
            <a:srgbClr val="1F4FC1"/>
          </a:solidFill>
          <a:ln w="9525">
            <a:solidFill>
              <a:srgbClr val="1F4FC1"/>
            </a:solidFill>
            <a:prstDash val="solid"/>
          </a:ln>
        </p:spPr>
        <p:txBody>
          <a:bodyPr/>
          <a:lstStyle/>
          <a:p>
            <a:endParaRPr lang="en-US"/>
          </a:p>
        </p:txBody>
      </p:sp>
      <p:sp>
        <p:nvSpPr>
          <p:cNvPr id="32" name="Shape 30"/>
          <p:cNvSpPr/>
          <p:nvPr/>
        </p:nvSpPr>
        <p:spPr>
          <a:xfrm>
            <a:off x="6345836" y="3160488"/>
            <a:ext cx="219456" cy="219456"/>
          </a:xfrm>
          <a:prstGeom prst="ellipse">
            <a:avLst/>
          </a:prstGeom>
          <a:solidFill>
            <a:srgbClr val="1F4FC1"/>
          </a:solidFill>
          <a:ln w="9525">
            <a:solidFill>
              <a:srgbClr val="1F4FC1"/>
            </a:solidFill>
            <a:prstDash val="solid"/>
          </a:ln>
        </p:spPr>
        <p:txBody>
          <a:bodyPr/>
          <a:lstStyle/>
          <a:p>
            <a:endParaRPr lang="en-US"/>
          </a:p>
        </p:txBody>
      </p:sp>
      <p:sp>
        <p:nvSpPr>
          <p:cNvPr id="33" name="Shape 31"/>
          <p:cNvSpPr/>
          <p:nvPr/>
        </p:nvSpPr>
        <p:spPr>
          <a:xfrm>
            <a:off x="6800882" y="3612532"/>
            <a:ext cx="219456" cy="219456"/>
          </a:xfrm>
          <a:prstGeom prst="ellipse">
            <a:avLst/>
          </a:prstGeom>
          <a:solidFill>
            <a:srgbClr val="1F4FC1"/>
          </a:solidFill>
          <a:ln w="9525">
            <a:solidFill>
              <a:srgbClr val="1F4FC1"/>
            </a:solidFill>
            <a:prstDash val="solid"/>
          </a:ln>
        </p:spPr>
        <p:txBody>
          <a:bodyPr/>
          <a:lstStyle/>
          <a:p>
            <a:endParaRPr lang="en-US"/>
          </a:p>
        </p:txBody>
      </p:sp>
      <p:sp>
        <p:nvSpPr>
          <p:cNvPr id="34" name="Shape 32"/>
          <p:cNvSpPr/>
          <p:nvPr/>
        </p:nvSpPr>
        <p:spPr>
          <a:xfrm>
            <a:off x="7258771" y="4064076"/>
            <a:ext cx="219456" cy="219456"/>
          </a:xfrm>
          <a:prstGeom prst="ellipse">
            <a:avLst/>
          </a:prstGeom>
          <a:solidFill>
            <a:srgbClr val="1F4FC1"/>
          </a:solidFill>
          <a:ln w="9525">
            <a:solidFill>
              <a:srgbClr val="1F4FC1"/>
            </a:solidFill>
            <a:prstDash val="solid"/>
          </a:ln>
        </p:spPr>
        <p:txBody>
          <a:bodyPr/>
          <a:lstStyle/>
          <a:p>
            <a:endParaRPr lang="en-US"/>
          </a:p>
        </p:txBody>
      </p:sp>
      <p:sp>
        <p:nvSpPr>
          <p:cNvPr id="35" name="Shape 33"/>
          <p:cNvSpPr/>
          <p:nvPr/>
        </p:nvSpPr>
        <p:spPr>
          <a:xfrm>
            <a:off x="6320180" y="2767108"/>
            <a:ext cx="219456" cy="219456"/>
          </a:xfrm>
          <a:prstGeom prst="ellipse">
            <a:avLst/>
          </a:prstGeom>
          <a:solidFill>
            <a:srgbClr val="1F4FC1"/>
          </a:solidFill>
          <a:ln w="9525">
            <a:solidFill>
              <a:srgbClr val="1F4FC1"/>
            </a:solidFill>
            <a:prstDash val="solid"/>
          </a:ln>
        </p:spPr>
        <p:txBody>
          <a:bodyPr/>
          <a:lstStyle/>
          <a:p>
            <a:endParaRPr lang="en-US"/>
          </a:p>
        </p:txBody>
      </p:sp>
      <p:sp>
        <p:nvSpPr>
          <p:cNvPr id="36" name="Shape 34"/>
          <p:cNvSpPr/>
          <p:nvPr/>
        </p:nvSpPr>
        <p:spPr>
          <a:xfrm>
            <a:off x="6174158" y="2477010"/>
            <a:ext cx="219456" cy="219456"/>
          </a:xfrm>
          <a:prstGeom prst="ellipse">
            <a:avLst/>
          </a:prstGeom>
          <a:solidFill>
            <a:srgbClr val="1F4FC1"/>
          </a:solidFill>
          <a:ln w="9525">
            <a:solidFill>
              <a:srgbClr val="1F4FC1"/>
            </a:solidFill>
            <a:prstDash val="solid"/>
          </a:ln>
        </p:spPr>
        <p:txBody>
          <a:bodyPr/>
          <a:lstStyle/>
          <a:p>
            <a:endParaRPr lang="en-US"/>
          </a:p>
        </p:txBody>
      </p:sp>
      <p:sp>
        <p:nvSpPr>
          <p:cNvPr id="37" name="Shape 35"/>
          <p:cNvSpPr/>
          <p:nvPr/>
        </p:nvSpPr>
        <p:spPr>
          <a:xfrm>
            <a:off x="6781780" y="3223113"/>
            <a:ext cx="219456" cy="219456"/>
          </a:xfrm>
          <a:prstGeom prst="ellipse">
            <a:avLst/>
          </a:prstGeom>
          <a:solidFill>
            <a:srgbClr val="1F4FC1"/>
          </a:solidFill>
          <a:ln w="9525">
            <a:solidFill>
              <a:srgbClr val="1F4FC1"/>
            </a:solidFill>
            <a:prstDash val="solid"/>
          </a:ln>
        </p:spPr>
        <p:txBody>
          <a:bodyPr/>
          <a:lstStyle/>
          <a:p>
            <a:endParaRPr lang="en-US"/>
          </a:p>
        </p:txBody>
      </p:sp>
      <p:sp>
        <p:nvSpPr>
          <p:cNvPr id="38" name="Shape 36"/>
          <p:cNvSpPr/>
          <p:nvPr/>
        </p:nvSpPr>
        <p:spPr>
          <a:xfrm>
            <a:off x="7251192" y="3682981"/>
            <a:ext cx="219456" cy="219456"/>
          </a:xfrm>
          <a:prstGeom prst="ellipse">
            <a:avLst/>
          </a:prstGeom>
          <a:solidFill>
            <a:srgbClr val="1F4FC1"/>
          </a:solidFill>
          <a:ln w="9525">
            <a:solidFill>
              <a:srgbClr val="1F4FC1"/>
            </a:solidFill>
            <a:prstDash val="solid"/>
          </a:ln>
        </p:spPr>
        <p:txBody>
          <a:bodyPr/>
          <a:lstStyle/>
          <a:p>
            <a:endParaRPr lang="en-US"/>
          </a:p>
        </p:txBody>
      </p:sp>
      <p:sp>
        <p:nvSpPr>
          <p:cNvPr id="39" name="Shape 37"/>
          <p:cNvSpPr/>
          <p:nvPr/>
        </p:nvSpPr>
        <p:spPr>
          <a:xfrm>
            <a:off x="6771132" y="2851493"/>
            <a:ext cx="219456" cy="219456"/>
          </a:xfrm>
          <a:prstGeom prst="ellipse">
            <a:avLst/>
          </a:prstGeom>
          <a:solidFill>
            <a:srgbClr val="FFFFFF"/>
          </a:solidFill>
          <a:ln w="31750">
            <a:solidFill>
              <a:srgbClr val="C8102E"/>
            </a:solidFill>
            <a:prstDash val="solid"/>
          </a:ln>
        </p:spPr>
        <p:txBody>
          <a:bodyPr/>
          <a:lstStyle/>
          <a:p>
            <a:endParaRPr lang="en-US"/>
          </a:p>
        </p:txBody>
      </p:sp>
      <p:sp>
        <p:nvSpPr>
          <p:cNvPr id="40" name="Shape 38"/>
          <p:cNvSpPr/>
          <p:nvPr/>
        </p:nvSpPr>
        <p:spPr>
          <a:xfrm>
            <a:off x="6596237" y="2218360"/>
            <a:ext cx="219456" cy="219456"/>
          </a:xfrm>
          <a:prstGeom prst="ellipse">
            <a:avLst/>
          </a:prstGeom>
          <a:solidFill>
            <a:srgbClr val="FFFFFF"/>
          </a:solidFill>
          <a:ln w="31750">
            <a:solidFill>
              <a:srgbClr val="C8102E"/>
            </a:solidFill>
            <a:prstDash val="solid"/>
          </a:ln>
        </p:spPr>
        <p:txBody>
          <a:bodyPr/>
          <a:lstStyle/>
          <a:p>
            <a:endParaRPr lang="en-US"/>
          </a:p>
        </p:txBody>
      </p:sp>
      <p:sp>
        <p:nvSpPr>
          <p:cNvPr id="41" name="Shape 39"/>
          <p:cNvSpPr/>
          <p:nvPr/>
        </p:nvSpPr>
        <p:spPr>
          <a:xfrm>
            <a:off x="6764924" y="2491734"/>
            <a:ext cx="219456" cy="219456"/>
          </a:xfrm>
          <a:prstGeom prst="ellipse">
            <a:avLst/>
          </a:prstGeom>
          <a:solidFill>
            <a:srgbClr val="FFFFFF"/>
          </a:solidFill>
          <a:ln w="31750">
            <a:solidFill>
              <a:srgbClr val="C8102E"/>
            </a:solidFill>
            <a:prstDash val="solid"/>
          </a:ln>
        </p:spPr>
        <p:txBody>
          <a:bodyPr/>
          <a:lstStyle/>
          <a:p>
            <a:endParaRPr lang="en-US"/>
          </a:p>
        </p:txBody>
      </p:sp>
      <p:sp>
        <p:nvSpPr>
          <p:cNvPr id="42" name="Shape 40"/>
          <p:cNvSpPr/>
          <p:nvPr/>
        </p:nvSpPr>
        <p:spPr>
          <a:xfrm>
            <a:off x="7249728" y="3324077"/>
            <a:ext cx="219456" cy="219456"/>
          </a:xfrm>
          <a:prstGeom prst="ellipse">
            <a:avLst/>
          </a:prstGeom>
          <a:solidFill>
            <a:srgbClr val="FFFFFF"/>
          </a:solidFill>
          <a:ln w="31750">
            <a:solidFill>
              <a:srgbClr val="C8102E"/>
            </a:solidFill>
            <a:prstDash val="solid"/>
          </a:ln>
        </p:spPr>
        <p:txBody>
          <a:bodyPr/>
          <a:lstStyle/>
          <a:p>
            <a:endParaRPr lang="en-US"/>
          </a:p>
        </p:txBody>
      </p:sp>
      <p:sp>
        <p:nvSpPr>
          <p:cNvPr id="43" name="Shape 41"/>
          <p:cNvSpPr/>
          <p:nvPr/>
        </p:nvSpPr>
        <p:spPr>
          <a:xfrm>
            <a:off x="7250230" y="2977251"/>
            <a:ext cx="219456" cy="219456"/>
          </a:xfrm>
          <a:prstGeom prst="ellipse">
            <a:avLst/>
          </a:prstGeom>
          <a:solidFill>
            <a:srgbClr val="FFFFFF"/>
          </a:solidFill>
          <a:ln w="31750">
            <a:solidFill>
              <a:srgbClr val="C8102E"/>
            </a:solidFill>
            <a:prstDash val="solid"/>
          </a:ln>
        </p:spPr>
        <p:txBody>
          <a:bodyPr/>
          <a:lstStyle/>
          <a:p>
            <a:endParaRPr lang="en-US"/>
          </a:p>
        </p:txBody>
      </p:sp>
      <p:sp>
        <p:nvSpPr>
          <p:cNvPr id="44" name="Shape 42"/>
          <p:cNvSpPr/>
          <p:nvPr/>
        </p:nvSpPr>
        <p:spPr>
          <a:xfrm>
            <a:off x="7251378" y="2637673"/>
            <a:ext cx="219456" cy="219456"/>
          </a:xfrm>
          <a:prstGeom prst="ellipse">
            <a:avLst/>
          </a:prstGeom>
          <a:solidFill>
            <a:srgbClr val="FFFFFF"/>
          </a:solidFill>
          <a:ln w="31750">
            <a:solidFill>
              <a:srgbClr val="C8102E"/>
            </a:solidFill>
            <a:prstDash val="solid"/>
          </a:ln>
        </p:spPr>
        <p:txBody>
          <a:bodyPr/>
          <a:lstStyle/>
          <a:p>
            <a:endParaRPr lang="en-US"/>
          </a:p>
        </p:txBody>
      </p:sp>
      <p:sp>
        <p:nvSpPr>
          <p:cNvPr id="45" name="Shape 43"/>
          <p:cNvSpPr/>
          <p:nvPr/>
        </p:nvSpPr>
        <p:spPr>
          <a:xfrm>
            <a:off x="7053582" y="2028921"/>
            <a:ext cx="219456" cy="219456"/>
          </a:xfrm>
          <a:prstGeom prst="ellipse">
            <a:avLst/>
          </a:prstGeom>
          <a:solidFill>
            <a:srgbClr val="C8102E"/>
          </a:solidFill>
          <a:ln w="9525">
            <a:solidFill>
              <a:srgbClr val="C8102E"/>
            </a:solidFill>
            <a:prstDash val="solid"/>
          </a:ln>
        </p:spPr>
        <p:txBody>
          <a:bodyPr/>
          <a:lstStyle/>
          <a:p>
            <a:endParaRPr lang="en-US"/>
          </a:p>
        </p:txBody>
      </p:sp>
      <p:sp>
        <p:nvSpPr>
          <p:cNvPr id="46" name="Shape 44"/>
          <p:cNvSpPr/>
          <p:nvPr/>
        </p:nvSpPr>
        <p:spPr>
          <a:xfrm>
            <a:off x="7252696" y="2302771"/>
            <a:ext cx="219456" cy="219456"/>
          </a:xfrm>
          <a:prstGeom prst="ellipse">
            <a:avLst/>
          </a:prstGeom>
          <a:solidFill>
            <a:srgbClr val="C8102E"/>
          </a:solidFill>
          <a:ln w="9525">
            <a:solidFill>
              <a:srgbClr val="C8102E"/>
            </a:solidFill>
            <a:prstDash val="solid"/>
          </a:ln>
        </p:spPr>
        <p:txBody>
          <a:bodyPr/>
          <a:lstStyle/>
          <a:p>
            <a:endParaRPr lang="en-US"/>
          </a:p>
        </p:txBody>
      </p:sp>
      <p:sp>
        <p:nvSpPr>
          <p:cNvPr id="47" name="Shape 45"/>
          <p:cNvSpPr/>
          <p:nvPr/>
        </p:nvSpPr>
        <p:spPr>
          <a:xfrm>
            <a:off x="7753743" y="3825710"/>
            <a:ext cx="219456" cy="219456"/>
          </a:xfrm>
          <a:prstGeom prst="ellipse">
            <a:avLst/>
          </a:prstGeom>
          <a:solidFill>
            <a:srgbClr val="C8102E"/>
          </a:solidFill>
          <a:ln w="9525">
            <a:solidFill>
              <a:srgbClr val="C8102E"/>
            </a:solidFill>
            <a:prstDash val="solid"/>
          </a:ln>
        </p:spPr>
        <p:txBody>
          <a:bodyPr/>
          <a:lstStyle/>
          <a:p>
            <a:endParaRPr lang="en-US"/>
          </a:p>
        </p:txBody>
      </p:sp>
      <p:sp>
        <p:nvSpPr>
          <p:cNvPr id="48" name="Shape 46"/>
          <p:cNvSpPr/>
          <p:nvPr/>
        </p:nvSpPr>
        <p:spPr>
          <a:xfrm>
            <a:off x="7758499" y="3498336"/>
            <a:ext cx="219456" cy="219456"/>
          </a:xfrm>
          <a:prstGeom prst="ellipse">
            <a:avLst/>
          </a:prstGeom>
          <a:solidFill>
            <a:srgbClr val="C8102E"/>
          </a:solidFill>
          <a:ln w="9525">
            <a:solidFill>
              <a:srgbClr val="C8102E"/>
            </a:solidFill>
            <a:prstDash val="solid"/>
          </a:ln>
        </p:spPr>
        <p:txBody>
          <a:bodyPr/>
          <a:lstStyle/>
          <a:p>
            <a:endParaRPr lang="en-US"/>
          </a:p>
        </p:txBody>
      </p:sp>
      <p:sp>
        <p:nvSpPr>
          <p:cNvPr id="49" name="Shape 47"/>
          <p:cNvSpPr/>
          <p:nvPr/>
        </p:nvSpPr>
        <p:spPr>
          <a:xfrm>
            <a:off x="7534931" y="1913359"/>
            <a:ext cx="219456" cy="219456"/>
          </a:xfrm>
          <a:prstGeom prst="ellipse">
            <a:avLst/>
          </a:prstGeom>
          <a:solidFill>
            <a:srgbClr val="C8102E"/>
          </a:solidFill>
          <a:ln w="9525">
            <a:solidFill>
              <a:srgbClr val="C8102E"/>
            </a:solidFill>
            <a:prstDash val="solid"/>
          </a:ln>
        </p:spPr>
        <p:txBody>
          <a:bodyPr/>
          <a:lstStyle/>
          <a:p>
            <a:endParaRPr lang="en-US"/>
          </a:p>
        </p:txBody>
      </p:sp>
      <p:sp>
        <p:nvSpPr>
          <p:cNvPr id="50" name="Shape 48"/>
          <p:cNvSpPr/>
          <p:nvPr/>
        </p:nvSpPr>
        <p:spPr>
          <a:xfrm>
            <a:off x="7761660" y="3173760"/>
            <a:ext cx="219456" cy="219456"/>
          </a:xfrm>
          <a:prstGeom prst="ellipse">
            <a:avLst/>
          </a:prstGeom>
          <a:solidFill>
            <a:srgbClr val="C8102E"/>
          </a:solidFill>
          <a:ln w="9525">
            <a:solidFill>
              <a:srgbClr val="C8102E"/>
            </a:solidFill>
            <a:prstDash val="solid"/>
          </a:ln>
        </p:spPr>
        <p:txBody>
          <a:bodyPr/>
          <a:lstStyle/>
          <a:p>
            <a:endParaRPr lang="en-US"/>
          </a:p>
        </p:txBody>
      </p:sp>
      <p:sp>
        <p:nvSpPr>
          <p:cNvPr id="51" name="Shape 49"/>
          <p:cNvSpPr/>
          <p:nvPr/>
        </p:nvSpPr>
        <p:spPr>
          <a:xfrm>
            <a:off x="7763907" y="2850641"/>
            <a:ext cx="219456" cy="219456"/>
          </a:xfrm>
          <a:prstGeom prst="ellipse">
            <a:avLst/>
          </a:prstGeom>
          <a:solidFill>
            <a:srgbClr val="C8102E"/>
          </a:solidFill>
          <a:ln w="9525">
            <a:solidFill>
              <a:srgbClr val="C8102E"/>
            </a:solidFill>
            <a:prstDash val="solid"/>
          </a:ln>
        </p:spPr>
        <p:txBody>
          <a:bodyPr/>
          <a:lstStyle/>
          <a:p>
            <a:endParaRPr lang="en-US"/>
          </a:p>
        </p:txBody>
      </p:sp>
      <p:sp>
        <p:nvSpPr>
          <p:cNvPr id="52" name="Shape 50"/>
          <p:cNvSpPr/>
          <p:nvPr/>
        </p:nvSpPr>
        <p:spPr>
          <a:xfrm>
            <a:off x="7765585" y="2528375"/>
            <a:ext cx="219456" cy="219456"/>
          </a:xfrm>
          <a:prstGeom prst="ellipse">
            <a:avLst/>
          </a:prstGeom>
          <a:solidFill>
            <a:srgbClr val="C8102E"/>
          </a:solidFill>
          <a:ln w="9525">
            <a:solidFill>
              <a:srgbClr val="C8102E"/>
            </a:solidFill>
            <a:prstDash val="solid"/>
          </a:ln>
        </p:spPr>
        <p:txBody>
          <a:bodyPr/>
          <a:lstStyle/>
          <a:p>
            <a:endParaRPr lang="en-US"/>
          </a:p>
        </p:txBody>
      </p:sp>
      <p:sp>
        <p:nvSpPr>
          <p:cNvPr id="53" name="Shape 51"/>
          <p:cNvSpPr/>
          <p:nvPr/>
        </p:nvSpPr>
        <p:spPr>
          <a:xfrm>
            <a:off x="7766884" y="2206652"/>
            <a:ext cx="219456" cy="219456"/>
          </a:xfrm>
          <a:prstGeom prst="ellipse">
            <a:avLst/>
          </a:prstGeom>
          <a:solidFill>
            <a:srgbClr val="C8102E"/>
          </a:solidFill>
          <a:ln w="9525">
            <a:solidFill>
              <a:srgbClr val="C8102E"/>
            </a:solidFill>
            <a:prstDash val="solid"/>
          </a:ln>
        </p:spPr>
        <p:txBody>
          <a:bodyPr/>
          <a:lstStyle/>
          <a:p>
            <a:endParaRPr lang="en-US"/>
          </a:p>
        </p:txBody>
      </p:sp>
      <p:sp>
        <p:nvSpPr>
          <p:cNvPr id="54" name="Shape 52"/>
          <p:cNvSpPr/>
          <p:nvPr/>
        </p:nvSpPr>
        <p:spPr>
          <a:xfrm>
            <a:off x="8028432" y="1874520"/>
            <a:ext cx="219456" cy="219456"/>
          </a:xfrm>
          <a:prstGeom prst="ellipse">
            <a:avLst/>
          </a:prstGeom>
          <a:solidFill>
            <a:srgbClr val="C8102E"/>
          </a:solidFill>
          <a:ln w="9525">
            <a:solidFill>
              <a:srgbClr val="C8102E"/>
            </a:solidFill>
            <a:prstDash val="solid"/>
          </a:ln>
        </p:spPr>
        <p:txBody>
          <a:bodyPr/>
          <a:lstStyle/>
          <a:p>
            <a:endParaRPr lang="en-US"/>
          </a:p>
        </p:txBody>
      </p:sp>
      <p:sp>
        <p:nvSpPr>
          <p:cNvPr id="55" name="Shape 53"/>
          <p:cNvSpPr/>
          <p:nvPr/>
        </p:nvSpPr>
        <p:spPr>
          <a:xfrm>
            <a:off x="8289980" y="2206652"/>
            <a:ext cx="219456" cy="219456"/>
          </a:xfrm>
          <a:prstGeom prst="ellipse">
            <a:avLst/>
          </a:prstGeom>
          <a:solidFill>
            <a:srgbClr val="C8102E"/>
          </a:solidFill>
          <a:ln w="9525">
            <a:solidFill>
              <a:srgbClr val="C8102E"/>
            </a:solidFill>
            <a:prstDash val="solid"/>
          </a:ln>
        </p:spPr>
        <p:txBody>
          <a:bodyPr/>
          <a:lstStyle/>
          <a:p>
            <a:endParaRPr lang="en-US"/>
          </a:p>
        </p:txBody>
      </p:sp>
      <p:sp>
        <p:nvSpPr>
          <p:cNvPr id="56" name="Shape 54"/>
          <p:cNvSpPr/>
          <p:nvPr/>
        </p:nvSpPr>
        <p:spPr>
          <a:xfrm>
            <a:off x="8291279" y="2528375"/>
            <a:ext cx="219456" cy="219456"/>
          </a:xfrm>
          <a:prstGeom prst="ellipse">
            <a:avLst/>
          </a:prstGeom>
          <a:solidFill>
            <a:srgbClr val="C8102E"/>
          </a:solidFill>
          <a:ln w="9525">
            <a:solidFill>
              <a:srgbClr val="C8102E"/>
            </a:solidFill>
            <a:prstDash val="solid"/>
          </a:ln>
        </p:spPr>
        <p:txBody>
          <a:bodyPr/>
          <a:lstStyle/>
          <a:p>
            <a:endParaRPr lang="en-US"/>
          </a:p>
        </p:txBody>
      </p:sp>
      <p:sp>
        <p:nvSpPr>
          <p:cNvPr id="57" name="Shape 55"/>
          <p:cNvSpPr/>
          <p:nvPr/>
        </p:nvSpPr>
        <p:spPr>
          <a:xfrm>
            <a:off x="8292957" y="2850641"/>
            <a:ext cx="219456" cy="219456"/>
          </a:xfrm>
          <a:prstGeom prst="ellipse">
            <a:avLst/>
          </a:prstGeom>
          <a:solidFill>
            <a:srgbClr val="C8102E"/>
          </a:solidFill>
          <a:ln w="9525">
            <a:solidFill>
              <a:srgbClr val="C8102E"/>
            </a:solidFill>
            <a:prstDash val="solid"/>
          </a:ln>
        </p:spPr>
        <p:txBody>
          <a:bodyPr/>
          <a:lstStyle/>
          <a:p>
            <a:endParaRPr lang="en-US"/>
          </a:p>
        </p:txBody>
      </p:sp>
      <p:sp>
        <p:nvSpPr>
          <p:cNvPr id="58" name="Shape 56"/>
          <p:cNvSpPr/>
          <p:nvPr/>
        </p:nvSpPr>
        <p:spPr>
          <a:xfrm>
            <a:off x="8295204" y="3173760"/>
            <a:ext cx="219456" cy="219456"/>
          </a:xfrm>
          <a:prstGeom prst="ellipse">
            <a:avLst/>
          </a:prstGeom>
          <a:solidFill>
            <a:srgbClr val="C8102E"/>
          </a:solidFill>
          <a:ln w="9525">
            <a:solidFill>
              <a:srgbClr val="C8102E"/>
            </a:solidFill>
            <a:prstDash val="solid"/>
          </a:ln>
        </p:spPr>
        <p:txBody>
          <a:bodyPr/>
          <a:lstStyle/>
          <a:p>
            <a:endParaRPr lang="en-US"/>
          </a:p>
        </p:txBody>
      </p:sp>
      <p:sp>
        <p:nvSpPr>
          <p:cNvPr id="59" name="Shape 57"/>
          <p:cNvSpPr/>
          <p:nvPr/>
        </p:nvSpPr>
        <p:spPr>
          <a:xfrm>
            <a:off x="8521933" y="1913359"/>
            <a:ext cx="219456" cy="219456"/>
          </a:xfrm>
          <a:prstGeom prst="ellipse">
            <a:avLst/>
          </a:prstGeom>
          <a:solidFill>
            <a:srgbClr val="C8102E"/>
          </a:solidFill>
          <a:ln w="9525">
            <a:solidFill>
              <a:srgbClr val="C8102E"/>
            </a:solidFill>
            <a:prstDash val="solid"/>
          </a:ln>
        </p:spPr>
        <p:txBody>
          <a:bodyPr/>
          <a:lstStyle/>
          <a:p>
            <a:endParaRPr lang="en-US"/>
          </a:p>
        </p:txBody>
      </p:sp>
      <p:sp>
        <p:nvSpPr>
          <p:cNvPr id="60" name="Shape 58"/>
          <p:cNvSpPr/>
          <p:nvPr/>
        </p:nvSpPr>
        <p:spPr>
          <a:xfrm>
            <a:off x="8298365" y="3498336"/>
            <a:ext cx="219456" cy="219456"/>
          </a:xfrm>
          <a:prstGeom prst="ellipse">
            <a:avLst/>
          </a:prstGeom>
          <a:solidFill>
            <a:srgbClr val="C8102E"/>
          </a:solidFill>
          <a:ln w="9525">
            <a:solidFill>
              <a:srgbClr val="C8102E"/>
            </a:solidFill>
            <a:prstDash val="solid"/>
          </a:ln>
        </p:spPr>
        <p:txBody>
          <a:bodyPr/>
          <a:lstStyle/>
          <a:p>
            <a:endParaRPr lang="en-US"/>
          </a:p>
        </p:txBody>
      </p:sp>
      <p:sp>
        <p:nvSpPr>
          <p:cNvPr id="61" name="Shape 59"/>
          <p:cNvSpPr/>
          <p:nvPr/>
        </p:nvSpPr>
        <p:spPr>
          <a:xfrm>
            <a:off x="8303121" y="3825710"/>
            <a:ext cx="219456" cy="219456"/>
          </a:xfrm>
          <a:prstGeom prst="ellipse">
            <a:avLst/>
          </a:prstGeom>
          <a:solidFill>
            <a:srgbClr val="C8102E"/>
          </a:solidFill>
          <a:ln w="9525">
            <a:solidFill>
              <a:srgbClr val="C8102E"/>
            </a:solidFill>
            <a:prstDash val="solid"/>
          </a:ln>
        </p:spPr>
        <p:txBody>
          <a:bodyPr/>
          <a:lstStyle/>
          <a:p>
            <a:endParaRPr lang="en-US"/>
          </a:p>
        </p:txBody>
      </p:sp>
      <p:sp>
        <p:nvSpPr>
          <p:cNvPr id="62" name="Shape 60"/>
          <p:cNvSpPr/>
          <p:nvPr/>
        </p:nvSpPr>
        <p:spPr>
          <a:xfrm>
            <a:off x="8804168" y="2302771"/>
            <a:ext cx="219456" cy="219456"/>
          </a:xfrm>
          <a:prstGeom prst="ellipse">
            <a:avLst/>
          </a:prstGeom>
          <a:solidFill>
            <a:srgbClr val="C8102E"/>
          </a:solidFill>
          <a:ln w="9525">
            <a:solidFill>
              <a:srgbClr val="C8102E"/>
            </a:solidFill>
            <a:prstDash val="solid"/>
          </a:ln>
        </p:spPr>
        <p:txBody>
          <a:bodyPr/>
          <a:lstStyle/>
          <a:p>
            <a:endParaRPr lang="en-US"/>
          </a:p>
        </p:txBody>
      </p:sp>
      <p:sp>
        <p:nvSpPr>
          <p:cNvPr id="63" name="Shape 61"/>
          <p:cNvSpPr/>
          <p:nvPr/>
        </p:nvSpPr>
        <p:spPr>
          <a:xfrm>
            <a:off x="8805486" y="2637673"/>
            <a:ext cx="219456" cy="219456"/>
          </a:xfrm>
          <a:prstGeom prst="ellipse">
            <a:avLst/>
          </a:prstGeom>
          <a:solidFill>
            <a:srgbClr val="C8102E"/>
          </a:solidFill>
          <a:ln w="9525">
            <a:solidFill>
              <a:srgbClr val="C8102E"/>
            </a:solidFill>
            <a:prstDash val="solid"/>
          </a:ln>
        </p:spPr>
        <p:txBody>
          <a:bodyPr/>
          <a:lstStyle/>
          <a:p>
            <a:endParaRPr lang="en-US"/>
          </a:p>
        </p:txBody>
      </p:sp>
      <p:sp>
        <p:nvSpPr>
          <p:cNvPr id="64" name="Shape 62"/>
          <p:cNvSpPr/>
          <p:nvPr/>
        </p:nvSpPr>
        <p:spPr>
          <a:xfrm>
            <a:off x="9003282" y="2028921"/>
            <a:ext cx="219456" cy="219456"/>
          </a:xfrm>
          <a:prstGeom prst="ellipse">
            <a:avLst/>
          </a:prstGeom>
          <a:solidFill>
            <a:srgbClr val="C8102E"/>
          </a:solidFill>
          <a:ln w="9525">
            <a:solidFill>
              <a:srgbClr val="C8102E"/>
            </a:solidFill>
            <a:prstDash val="solid"/>
          </a:ln>
        </p:spPr>
        <p:txBody>
          <a:bodyPr/>
          <a:lstStyle/>
          <a:p>
            <a:endParaRPr lang="en-US"/>
          </a:p>
        </p:txBody>
      </p:sp>
      <p:sp>
        <p:nvSpPr>
          <p:cNvPr id="65" name="Shape 63"/>
          <p:cNvSpPr/>
          <p:nvPr/>
        </p:nvSpPr>
        <p:spPr>
          <a:xfrm>
            <a:off x="8806634" y="2977251"/>
            <a:ext cx="219456" cy="219456"/>
          </a:xfrm>
          <a:prstGeom prst="ellipse">
            <a:avLst/>
          </a:prstGeom>
          <a:solidFill>
            <a:srgbClr val="C8102E"/>
          </a:solidFill>
          <a:ln w="9525">
            <a:solidFill>
              <a:srgbClr val="C8102E"/>
            </a:solidFill>
            <a:prstDash val="solid"/>
          </a:ln>
        </p:spPr>
        <p:txBody>
          <a:bodyPr/>
          <a:lstStyle/>
          <a:p>
            <a:endParaRPr lang="en-US"/>
          </a:p>
        </p:txBody>
      </p:sp>
      <p:sp>
        <p:nvSpPr>
          <p:cNvPr id="66" name="Shape 64"/>
          <p:cNvSpPr/>
          <p:nvPr/>
        </p:nvSpPr>
        <p:spPr>
          <a:xfrm>
            <a:off x="8807136" y="3324077"/>
            <a:ext cx="219456" cy="219456"/>
          </a:xfrm>
          <a:prstGeom prst="ellipse">
            <a:avLst/>
          </a:prstGeom>
          <a:solidFill>
            <a:srgbClr val="C8102E"/>
          </a:solidFill>
          <a:ln w="9525">
            <a:solidFill>
              <a:srgbClr val="C8102E"/>
            </a:solidFill>
            <a:prstDash val="solid"/>
          </a:ln>
        </p:spPr>
        <p:txBody>
          <a:bodyPr/>
          <a:lstStyle/>
          <a:p>
            <a:endParaRPr lang="en-US"/>
          </a:p>
        </p:txBody>
      </p:sp>
      <p:sp>
        <p:nvSpPr>
          <p:cNvPr id="67" name="Shape 65"/>
          <p:cNvSpPr/>
          <p:nvPr/>
        </p:nvSpPr>
        <p:spPr>
          <a:xfrm>
            <a:off x="9291940" y="2491734"/>
            <a:ext cx="219456" cy="219456"/>
          </a:xfrm>
          <a:prstGeom prst="ellipse">
            <a:avLst/>
          </a:prstGeom>
          <a:solidFill>
            <a:srgbClr val="C8102E"/>
          </a:solidFill>
          <a:ln w="9525">
            <a:solidFill>
              <a:srgbClr val="C8102E"/>
            </a:solidFill>
            <a:prstDash val="solid"/>
          </a:ln>
        </p:spPr>
        <p:txBody>
          <a:bodyPr/>
          <a:lstStyle/>
          <a:p>
            <a:endParaRPr lang="en-US"/>
          </a:p>
        </p:txBody>
      </p:sp>
      <p:sp>
        <p:nvSpPr>
          <p:cNvPr id="68" name="Shape 66"/>
          <p:cNvSpPr/>
          <p:nvPr/>
        </p:nvSpPr>
        <p:spPr>
          <a:xfrm>
            <a:off x="9460627" y="2218360"/>
            <a:ext cx="219456" cy="219456"/>
          </a:xfrm>
          <a:prstGeom prst="ellipse">
            <a:avLst/>
          </a:prstGeom>
          <a:solidFill>
            <a:srgbClr val="C8102E"/>
          </a:solidFill>
          <a:ln w="9525">
            <a:solidFill>
              <a:srgbClr val="C8102E"/>
            </a:solidFill>
            <a:prstDash val="solid"/>
          </a:ln>
        </p:spPr>
        <p:txBody>
          <a:bodyPr/>
          <a:lstStyle/>
          <a:p>
            <a:endParaRPr lang="en-US"/>
          </a:p>
        </p:txBody>
      </p:sp>
      <p:sp>
        <p:nvSpPr>
          <p:cNvPr id="69" name="Shape 67"/>
          <p:cNvSpPr/>
          <p:nvPr/>
        </p:nvSpPr>
        <p:spPr>
          <a:xfrm>
            <a:off x="8805672" y="3682981"/>
            <a:ext cx="219456" cy="219456"/>
          </a:xfrm>
          <a:prstGeom prst="ellipse">
            <a:avLst/>
          </a:prstGeom>
          <a:solidFill>
            <a:srgbClr val="C8102E"/>
          </a:solidFill>
          <a:ln w="9525">
            <a:solidFill>
              <a:srgbClr val="C8102E"/>
            </a:solidFill>
            <a:prstDash val="solid"/>
          </a:ln>
        </p:spPr>
        <p:txBody>
          <a:bodyPr/>
          <a:lstStyle/>
          <a:p>
            <a:endParaRPr lang="en-US"/>
          </a:p>
        </p:txBody>
      </p:sp>
      <p:sp>
        <p:nvSpPr>
          <p:cNvPr id="70" name="Shape 68"/>
          <p:cNvSpPr/>
          <p:nvPr/>
        </p:nvSpPr>
        <p:spPr>
          <a:xfrm>
            <a:off x="9285732" y="2851493"/>
            <a:ext cx="219456" cy="219456"/>
          </a:xfrm>
          <a:prstGeom prst="ellipse">
            <a:avLst/>
          </a:prstGeom>
          <a:solidFill>
            <a:srgbClr val="C8102E"/>
          </a:solidFill>
          <a:ln w="9525">
            <a:solidFill>
              <a:srgbClr val="C8102E"/>
            </a:solidFill>
            <a:prstDash val="solid"/>
          </a:ln>
        </p:spPr>
        <p:txBody>
          <a:bodyPr/>
          <a:lstStyle/>
          <a:p>
            <a:endParaRPr lang="en-US"/>
          </a:p>
        </p:txBody>
      </p:sp>
      <p:sp>
        <p:nvSpPr>
          <p:cNvPr id="71" name="Shape 69"/>
          <p:cNvSpPr/>
          <p:nvPr/>
        </p:nvSpPr>
        <p:spPr>
          <a:xfrm>
            <a:off x="9275084" y="3223113"/>
            <a:ext cx="219456" cy="219456"/>
          </a:xfrm>
          <a:prstGeom prst="ellipse">
            <a:avLst/>
          </a:prstGeom>
          <a:solidFill>
            <a:srgbClr val="C8102E"/>
          </a:solidFill>
          <a:ln w="9525">
            <a:solidFill>
              <a:srgbClr val="C8102E"/>
            </a:solidFill>
            <a:prstDash val="solid"/>
          </a:ln>
        </p:spPr>
        <p:txBody>
          <a:bodyPr/>
          <a:lstStyle/>
          <a:p>
            <a:endParaRPr lang="en-US"/>
          </a:p>
        </p:txBody>
      </p:sp>
      <p:sp>
        <p:nvSpPr>
          <p:cNvPr id="72" name="Shape 70"/>
          <p:cNvSpPr/>
          <p:nvPr/>
        </p:nvSpPr>
        <p:spPr>
          <a:xfrm>
            <a:off x="9882706" y="2477010"/>
            <a:ext cx="219456" cy="219456"/>
          </a:xfrm>
          <a:prstGeom prst="ellipse">
            <a:avLst/>
          </a:prstGeom>
          <a:solidFill>
            <a:srgbClr val="C8102E"/>
          </a:solidFill>
          <a:ln w="9525">
            <a:solidFill>
              <a:srgbClr val="C8102E"/>
            </a:solidFill>
            <a:prstDash val="solid"/>
          </a:ln>
        </p:spPr>
        <p:txBody>
          <a:bodyPr/>
          <a:lstStyle/>
          <a:p>
            <a:endParaRPr lang="en-US"/>
          </a:p>
        </p:txBody>
      </p:sp>
      <p:sp>
        <p:nvSpPr>
          <p:cNvPr id="73" name="Shape 71"/>
          <p:cNvSpPr/>
          <p:nvPr/>
        </p:nvSpPr>
        <p:spPr>
          <a:xfrm>
            <a:off x="9736684" y="2767108"/>
            <a:ext cx="219456" cy="219456"/>
          </a:xfrm>
          <a:prstGeom prst="ellipse">
            <a:avLst/>
          </a:prstGeom>
          <a:solidFill>
            <a:srgbClr val="C8102E"/>
          </a:solidFill>
          <a:ln w="9525">
            <a:solidFill>
              <a:srgbClr val="C8102E"/>
            </a:solidFill>
            <a:prstDash val="solid"/>
          </a:ln>
        </p:spPr>
        <p:txBody>
          <a:bodyPr/>
          <a:lstStyle/>
          <a:p>
            <a:endParaRPr lang="en-US"/>
          </a:p>
        </p:txBody>
      </p:sp>
      <p:sp>
        <p:nvSpPr>
          <p:cNvPr id="74" name="Shape 72"/>
          <p:cNvSpPr/>
          <p:nvPr/>
        </p:nvSpPr>
        <p:spPr>
          <a:xfrm>
            <a:off x="8798093" y="4064076"/>
            <a:ext cx="219456" cy="219456"/>
          </a:xfrm>
          <a:prstGeom prst="ellipse">
            <a:avLst/>
          </a:prstGeom>
          <a:solidFill>
            <a:srgbClr val="C8102E"/>
          </a:solidFill>
          <a:ln w="9525">
            <a:solidFill>
              <a:srgbClr val="C8102E"/>
            </a:solidFill>
            <a:prstDash val="solid"/>
          </a:ln>
        </p:spPr>
        <p:txBody>
          <a:bodyPr/>
          <a:lstStyle/>
          <a:p>
            <a:endParaRPr lang="en-US"/>
          </a:p>
        </p:txBody>
      </p:sp>
      <p:sp>
        <p:nvSpPr>
          <p:cNvPr id="75" name="Shape 73"/>
          <p:cNvSpPr/>
          <p:nvPr/>
        </p:nvSpPr>
        <p:spPr>
          <a:xfrm>
            <a:off x="9255982" y="3612532"/>
            <a:ext cx="219456" cy="219456"/>
          </a:xfrm>
          <a:prstGeom prst="ellipse">
            <a:avLst/>
          </a:prstGeom>
          <a:solidFill>
            <a:srgbClr val="C8102E"/>
          </a:solidFill>
          <a:ln w="9525">
            <a:solidFill>
              <a:srgbClr val="C8102E"/>
            </a:solidFill>
            <a:prstDash val="solid"/>
          </a:ln>
        </p:spPr>
        <p:txBody>
          <a:bodyPr/>
          <a:lstStyle/>
          <a:p>
            <a:endParaRPr lang="en-US"/>
          </a:p>
        </p:txBody>
      </p:sp>
      <p:sp>
        <p:nvSpPr>
          <p:cNvPr id="76" name="Shape 74"/>
          <p:cNvSpPr/>
          <p:nvPr/>
        </p:nvSpPr>
        <p:spPr>
          <a:xfrm>
            <a:off x="9711028" y="3160488"/>
            <a:ext cx="219456" cy="219456"/>
          </a:xfrm>
          <a:prstGeom prst="ellipse">
            <a:avLst/>
          </a:prstGeom>
          <a:solidFill>
            <a:srgbClr val="C8102E"/>
          </a:solidFill>
          <a:ln w="9525">
            <a:solidFill>
              <a:srgbClr val="C8102E"/>
            </a:solidFill>
            <a:prstDash val="solid"/>
          </a:ln>
        </p:spPr>
        <p:txBody>
          <a:bodyPr/>
          <a:lstStyle/>
          <a:p>
            <a:endParaRPr lang="en-US"/>
          </a:p>
        </p:txBody>
      </p:sp>
      <p:sp>
        <p:nvSpPr>
          <p:cNvPr id="77" name="Shape 75"/>
          <p:cNvSpPr/>
          <p:nvPr/>
        </p:nvSpPr>
        <p:spPr>
          <a:xfrm>
            <a:off x="10259128" y="2798504"/>
            <a:ext cx="219456" cy="219456"/>
          </a:xfrm>
          <a:prstGeom prst="ellipse">
            <a:avLst/>
          </a:prstGeom>
          <a:solidFill>
            <a:srgbClr val="C8102E"/>
          </a:solidFill>
          <a:ln w="9525">
            <a:solidFill>
              <a:srgbClr val="C8102E"/>
            </a:solidFill>
            <a:prstDash val="solid"/>
          </a:ln>
        </p:spPr>
        <p:txBody>
          <a:bodyPr/>
          <a:lstStyle/>
          <a:p>
            <a:endParaRPr lang="en-US"/>
          </a:p>
        </p:txBody>
      </p:sp>
      <p:sp>
        <p:nvSpPr>
          <p:cNvPr id="78" name="Shape 76"/>
          <p:cNvSpPr/>
          <p:nvPr/>
        </p:nvSpPr>
        <p:spPr>
          <a:xfrm>
            <a:off x="10123256" y="3119515"/>
            <a:ext cx="219456" cy="219456"/>
          </a:xfrm>
          <a:prstGeom prst="ellipse">
            <a:avLst/>
          </a:prstGeom>
          <a:solidFill>
            <a:srgbClr val="C8102E"/>
          </a:solidFill>
          <a:ln w="9525">
            <a:solidFill>
              <a:srgbClr val="C8102E"/>
            </a:solidFill>
            <a:prstDash val="solid"/>
          </a:ln>
        </p:spPr>
        <p:txBody>
          <a:bodyPr/>
          <a:lstStyle/>
          <a:p>
            <a:endParaRPr lang="en-US"/>
          </a:p>
        </p:txBody>
      </p:sp>
      <p:sp>
        <p:nvSpPr>
          <p:cNvPr id="79" name="Shape 77"/>
          <p:cNvSpPr/>
          <p:nvPr/>
        </p:nvSpPr>
        <p:spPr>
          <a:xfrm>
            <a:off x="9671084" y="3573938"/>
            <a:ext cx="219456" cy="219456"/>
          </a:xfrm>
          <a:prstGeom prst="ellipse">
            <a:avLst/>
          </a:prstGeom>
          <a:solidFill>
            <a:srgbClr val="C8102E"/>
          </a:solidFill>
          <a:ln w="9525">
            <a:solidFill>
              <a:srgbClr val="C8102E"/>
            </a:solidFill>
            <a:prstDash val="solid"/>
          </a:ln>
        </p:spPr>
        <p:txBody>
          <a:bodyPr/>
          <a:lstStyle/>
          <a:p>
            <a:endParaRPr lang="en-US"/>
          </a:p>
        </p:txBody>
      </p:sp>
      <p:sp>
        <p:nvSpPr>
          <p:cNvPr id="80" name="Shape 78"/>
          <p:cNvSpPr/>
          <p:nvPr/>
        </p:nvSpPr>
        <p:spPr>
          <a:xfrm>
            <a:off x="9219233" y="4030000"/>
            <a:ext cx="219456" cy="219456"/>
          </a:xfrm>
          <a:prstGeom prst="ellipse">
            <a:avLst/>
          </a:prstGeom>
          <a:solidFill>
            <a:srgbClr val="C8102E"/>
          </a:solidFill>
          <a:ln w="9525">
            <a:solidFill>
              <a:srgbClr val="C8102E"/>
            </a:solidFill>
            <a:prstDash val="solid"/>
          </a:ln>
        </p:spPr>
        <p:txBody>
          <a:bodyPr/>
          <a:lstStyle/>
          <a:p>
            <a:endParaRPr lang="en-US"/>
          </a:p>
        </p:txBody>
      </p:sp>
      <p:sp>
        <p:nvSpPr>
          <p:cNvPr id="81" name="Shape 79"/>
          <p:cNvSpPr/>
          <p:nvPr/>
        </p:nvSpPr>
        <p:spPr>
          <a:xfrm>
            <a:off x="10062786" y="3551155"/>
            <a:ext cx="219456" cy="219456"/>
          </a:xfrm>
          <a:prstGeom prst="ellipse">
            <a:avLst/>
          </a:prstGeom>
          <a:solidFill>
            <a:srgbClr val="C8102E"/>
          </a:solidFill>
          <a:ln w="9525">
            <a:solidFill>
              <a:srgbClr val="C8102E"/>
            </a:solidFill>
            <a:prstDash val="solid"/>
          </a:ln>
        </p:spPr>
        <p:txBody>
          <a:bodyPr/>
          <a:lstStyle/>
          <a:p>
            <a:endParaRPr lang="en-US"/>
          </a:p>
        </p:txBody>
      </p:sp>
      <p:sp>
        <p:nvSpPr>
          <p:cNvPr id="82" name="Shape 80"/>
          <p:cNvSpPr/>
          <p:nvPr/>
        </p:nvSpPr>
        <p:spPr>
          <a:xfrm>
            <a:off x="10580622" y="3174926"/>
            <a:ext cx="219456" cy="219456"/>
          </a:xfrm>
          <a:prstGeom prst="ellipse">
            <a:avLst/>
          </a:prstGeom>
          <a:solidFill>
            <a:srgbClr val="C8102E"/>
          </a:solidFill>
          <a:ln w="9525">
            <a:solidFill>
              <a:srgbClr val="C8102E"/>
            </a:solidFill>
            <a:prstDash val="solid"/>
          </a:ln>
        </p:spPr>
        <p:txBody>
          <a:bodyPr/>
          <a:lstStyle/>
          <a:p>
            <a:endParaRPr lang="en-US"/>
          </a:p>
        </p:txBody>
      </p:sp>
      <p:sp>
        <p:nvSpPr>
          <p:cNvPr id="83" name="Shape 81"/>
          <p:cNvSpPr/>
          <p:nvPr/>
        </p:nvSpPr>
        <p:spPr>
          <a:xfrm>
            <a:off x="9605379" y="4015758"/>
            <a:ext cx="219456" cy="219456"/>
          </a:xfrm>
          <a:prstGeom prst="ellipse">
            <a:avLst/>
          </a:prstGeom>
          <a:solidFill>
            <a:srgbClr val="C8102E"/>
          </a:solidFill>
          <a:ln w="9525">
            <a:solidFill>
              <a:srgbClr val="C8102E"/>
            </a:solidFill>
            <a:prstDash val="solid"/>
          </a:ln>
        </p:spPr>
        <p:txBody>
          <a:bodyPr/>
          <a:lstStyle/>
          <a:p>
            <a:endParaRPr lang="en-US"/>
          </a:p>
        </p:txBody>
      </p:sp>
      <p:sp>
        <p:nvSpPr>
          <p:cNvPr id="84" name="Shape 82"/>
          <p:cNvSpPr/>
          <p:nvPr/>
        </p:nvSpPr>
        <p:spPr>
          <a:xfrm>
            <a:off x="10438492" y="3536954"/>
            <a:ext cx="219456" cy="219456"/>
          </a:xfrm>
          <a:prstGeom prst="ellipse">
            <a:avLst/>
          </a:prstGeom>
          <a:solidFill>
            <a:srgbClr val="C8102E"/>
          </a:solidFill>
          <a:ln w="9525">
            <a:solidFill>
              <a:srgbClr val="C8102E"/>
            </a:solidFill>
            <a:prstDash val="solid"/>
          </a:ln>
        </p:spPr>
        <p:txBody>
          <a:bodyPr/>
          <a:lstStyle/>
          <a:p>
            <a:endParaRPr lang="en-US"/>
          </a:p>
        </p:txBody>
      </p:sp>
      <p:sp>
        <p:nvSpPr>
          <p:cNvPr id="85" name="Shape 83"/>
          <p:cNvSpPr/>
          <p:nvPr/>
        </p:nvSpPr>
        <p:spPr>
          <a:xfrm>
            <a:off x="9971618" y="4009337"/>
            <a:ext cx="219456" cy="219456"/>
          </a:xfrm>
          <a:prstGeom prst="ellipse">
            <a:avLst/>
          </a:prstGeom>
          <a:solidFill>
            <a:srgbClr val="C8102E"/>
          </a:solidFill>
          <a:ln w="9525">
            <a:solidFill>
              <a:srgbClr val="C8102E"/>
            </a:solidFill>
            <a:prstDash val="solid"/>
          </a:ln>
        </p:spPr>
        <p:txBody>
          <a:bodyPr/>
          <a:lstStyle/>
          <a:p>
            <a:endParaRPr lang="en-US"/>
          </a:p>
        </p:txBody>
      </p:sp>
      <p:sp>
        <p:nvSpPr>
          <p:cNvPr id="86" name="Shape 84"/>
          <p:cNvSpPr/>
          <p:nvPr/>
        </p:nvSpPr>
        <p:spPr>
          <a:xfrm>
            <a:off x="10839272" y="3597005"/>
            <a:ext cx="219456" cy="219456"/>
          </a:xfrm>
          <a:prstGeom prst="ellipse">
            <a:avLst/>
          </a:prstGeom>
          <a:solidFill>
            <a:srgbClr val="C8102E"/>
          </a:solidFill>
          <a:ln w="9525">
            <a:solidFill>
              <a:srgbClr val="C8102E"/>
            </a:solidFill>
            <a:prstDash val="solid"/>
          </a:ln>
        </p:spPr>
        <p:txBody>
          <a:bodyPr/>
          <a:lstStyle/>
          <a:p>
            <a:endParaRPr lang="en-US"/>
          </a:p>
        </p:txBody>
      </p:sp>
      <p:sp>
        <p:nvSpPr>
          <p:cNvPr id="87" name="Shape 85"/>
          <p:cNvSpPr/>
          <p:nvPr/>
        </p:nvSpPr>
        <p:spPr>
          <a:xfrm>
            <a:off x="9140624" y="4493597"/>
            <a:ext cx="219456" cy="219456"/>
          </a:xfrm>
          <a:prstGeom prst="ellipse">
            <a:avLst/>
          </a:prstGeom>
          <a:solidFill>
            <a:srgbClr val="C8102E"/>
          </a:solidFill>
          <a:ln w="9525">
            <a:solidFill>
              <a:srgbClr val="C8102E"/>
            </a:solidFill>
            <a:prstDash val="solid"/>
          </a:ln>
        </p:spPr>
        <p:txBody>
          <a:bodyPr/>
          <a:lstStyle/>
          <a:p>
            <a:endParaRPr lang="en-US"/>
          </a:p>
        </p:txBody>
      </p:sp>
      <p:sp>
        <p:nvSpPr>
          <p:cNvPr id="88" name="Shape 86"/>
          <p:cNvSpPr/>
          <p:nvPr/>
        </p:nvSpPr>
        <p:spPr>
          <a:xfrm>
            <a:off x="10325633" y="4006420"/>
            <a:ext cx="219456" cy="219456"/>
          </a:xfrm>
          <a:prstGeom prst="ellipse">
            <a:avLst/>
          </a:prstGeom>
          <a:solidFill>
            <a:srgbClr val="C8102E"/>
          </a:solidFill>
          <a:ln w="9525">
            <a:solidFill>
              <a:srgbClr val="C8102E"/>
            </a:solidFill>
            <a:prstDash val="solid"/>
          </a:ln>
        </p:spPr>
        <p:txBody>
          <a:bodyPr/>
          <a:lstStyle/>
          <a:p>
            <a:endParaRPr lang="en-US"/>
          </a:p>
        </p:txBody>
      </p:sp>
      <p:sp>
        <p:nvSpPr>
          <p:cNvPr id="89" name="Shape 87"/>
          <p:cNvSpPr/>
          <p:nvPr/>
        </p:nvSpPr>
        <p:spPr>
          <a:xfrm>
            <a:off x="10671655" y="4005210"/>
            <a:ext cx="219456" cy="219456"/>
          </a:xfrm>
          <a:prstGeom prst="ellipse">
            <a:avLst/>
          </a:prstGeom>
          <a:solidFill>
            <a:srgbClr val="C8102E"/>
          </a:solidFill>
          <a:ln w="9525">
            <a:solidFill>
              <a:srgbClr val="C8102E"/>
            </a:solidFill>
            <a:prstDash val="solid"/>
          </a:ln>
        </p:spPr>
        <p:txBody>
          <a:bodyPr/>
          <a:lstStyle/>
          <a:p>
            <a:endParaRPr lang="en-US"/>
          </a:p>
        </p:txBody>
      </p:sp>
      <p:sp>
        <p:nvSpPr>
          <p:cNvPr id="90" name="Shape 88"/>
          <p:cNvSpPr/>
          <p:nvPr/>
        </p:nvSpPr>
        <p:spPr>
          <a:xfrm>
            <a:off x="9489165" y="4497537"/>
            <a:ext cx="219456" cy="219456"/>
          </a:xfrm>
          <a:prstGeom prst="ellipse">
            <a:avLst/>
          </a:prstGeom>
          <a:solidFill>
            <a:srgbClr val="C8102E"/>
          </a:solidFill>
          <a:ln w="9525">
            <a:solidFill>
              <a:srgbClr val="C8102E"/>
            </a:solidFill>
            <a:prstDash val="solid"/>
          </a:ln>
        </p:spPr>
        <p:txBody>
          <a:bodyPr/>
          <a:lstStyle/>
          <a:p>
            <a:endParaRPr lang="en-US"/>
          </a:p>
        </p:txBody>
      </p:sp>
      <p:sp>
        <p:nvSpPr>
          <p:cNvPr id="91" name="Shape 89"/>
          <p:cNvSpPr/>
          <p:nvPr/>
        </p:nvSpPr>
        <p:spPr>
          <a:xfrm>
            <a:off x="11028711" y="4054350"/>
            <a:ext cx="219456" cy="219456"/>
          </a:xfrm>
          <a:prstGeom prst="ellipse">
            <a:avLst/>
          </a:prstGeom>
          <a:solidFill>
            <a:srgbClr val="C8102E"/>
          </a:solidFill>
          <a:ln w="9525">
            <a:solidFill>
              <a:srgbClr val="C8102E"/>
            </a:solidFill>
            <a:prstDash val="solid"/>
          </a:ln>
        </p:spPr>
        <p:txBody>
          <a:bodyPr/>
          <a:lstStyle/>
          <a:p>
            <a:endParaRPr lang="en-US"/>
          </a:p>
        </p:txBody>
      </p:sp>
      <p:sp>
        <p:nvSpPr>
          <p:cNvPr id="92" name="Shape 90"/>
          <p:cNvSpPr/>
          <p:nvPr/>
        </p:nvSpPr>
        <p:spPr>
          <a:xfrm>
            <a:off x="9827021" y="4501087"/>
            <a:ext cx="219456" cy="219456"/>
          </a:xfrm>
          <a:prstGeom prst="ellipse">
            <a:avLst/>
          </a:prstGeom>
          <a:solidFill>
            <a:srgbClr val="C8102E"/>
          </a:solidFill>
          <a:ln w="9525">
            <a:solidFill>
              <a:srgbClr val="C8102E"/>
            </a:solidFill>
            <a:prstDash val="solid"/>
          </a:ln>
        </p:spPr>
        <p:txBody>
          <a:bodyPr/>
          <a:lstStyle/>
          <a:p>
            <a:endParaRPr lang="en-US"/>
          </a:p>
        </p:txBody>
      </p:sp>
      <p:sp>
        <p:nvSpPr>
          <p:cNvPr id="93" name="Shape 91"/>
          <p:cNvSpPr/>
          <p:nvPr/>
        </p:nvSpPr>
        <p:spPr>
          <a:xfrm>
            <a:off x="10159222" y="4504007"/>
            <a:ext cx="219456" cy="219456"/>
          </a:xfrm>
          <a:prstGeom prst="ellipse">
            <a:avLst/>
          </a:prstGeom>
          <a:solidFill>
            <a:srgbClr val="C8102E"/>
          </a:solidFill>
          <a:ln w="9525">
            <a:solidFill>
              <a:srgbClr val="C8102E"/>
            </a:solidFill>
            <a:prstDash val="solid"/>
          </a:ln>
        </p:spPr>
        <p:txBody>
          <a:bodyPr/>
          <a:lstStyle/>
          <a:p>
            <a:endParaRPr lang="en-US"/>
          </a:p>
        </p:txBody>
      </p:sp>
      <p:sp>
        <p:nvSpPr>
          <p:cNvPr id="94" name="Shape 92"/>
          <p:cNvSpPr/>
          <p:nvPr/>
        </p:nvSpPr>
        <p:spPr>
          <a:xfrm>
            <a:off x="10488082" y="4506385"/>
            <a:ext cx="219456" cy="219456"/>
          </a:xfrm>
          <a:prstGeom prst="ellipse">
            <a:avLst/>
          </a:prstGeom>
          <a:solidFill>
            <a:srgbClr val="C8102E"/>
          </a:solidFill>
          <a:ln w="9525">
            <a:solidFill>
              <a:srgbClr val="C8102E"/>
            </a:solidFill>
            <a:prstDash val="solid"/>
          </a:ln>
        </p:spPr>
        <p:txBody>
          <a:bodyPr/>
          <a:lstStyle/>
          <a:p>
            <a:endParaRPr lang="en-US"/>
          </a:p>
        </p:txBody>
      </p:sp>
      <p:sp>
        <p:nvSpPr>
          <p:cNvPr id="95" name="Shape 93"/>
          <p:cNvSpPr/>
          <p:nvPr/>
        </p:nvSpPr>
        <p:spPr>
          <a:xfrm>
            <a:off x="10814807" y="4508336"/>
            <a:ext cx="219456" cy="219456"/>
          </a:xfrm>
          <a:prstGeom prst="ellipse">
            <a:avLst/>
          </a:prstGeom>
          <a:solidFill>
            <a:srgbClr val="C8102E"/>
          </a:solidFill>
          <a:ln w="9525">
            <a:solidFill>
              <a:srgbClr val="C8102E"/>
            </a:solidFill>
            <a:prstDash val="solid"/>
          </a:ln>
        </p:spPr>
        <p:txBody>
          <a:bodyPr/>
          <a:lstStyle/>
          <a:p>
            <a:endParaRPr lang="en-US"/>
          </a:p>
        </p:txBody>
      </p:sp>
      <p:sp>
        <p:nvSpPr>
          <p:cNvPr id="96" name="Shape 94"/>
          <p:cNvSpPr/>
          <p:nvPr/>
        </p:nvSpPr>
        <p:spPr>
          <a:xfrm>
            <a:off x="11144273" y="4535699"/>
            <a:ext cx="219456" cy="219456"/>
          </a:xfrm>
          <a:prstGeom prst="ellipse">
            <a:avLst/>
          </a:prstGeom>
          <a:solidFill>
            <a:srgbClr val="C8102E"/>
          </a:solidFill>
          <a:ln w="9525">
            <a:solidFill>
              <a:srgbClr val="C8102E"/>
            </a:solidFill>
            <a:prstDash val="solid"/>
          </a:ln>
        </p:spPr>
        <p:txBody>
          <a:bodyPr/>
          <a:lstStyle/>
          <a:p>
            <a:endParaRPr lang="en-US"/>
          </a:p>
        </p:txBody>
      </p:sp>
      <p:sp>
        <p:nvSpPr>
          <p:cNvPr id="97" name="Shape 95"/>
          <p:cNvSpPr/>
          <p:nvPr/>
        </p:nvSpPr>
        <p:spPr>
          <a:xfrm>
            <a:off x="990295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98" name="Shape 96"/>
          <p:cNvSpPr/>
          <p:nvPr/>
        </p:nvSpPr>
        <p:spPr>
          <a:xfrm>
            <a:off x="1054303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99" name="Shape 97"/>
          <p:cNvSpPr/>
          <p:nvPr/>
        </p:nvSpPr>
        <p:spPr>
          <a:xfrm>
            <a:off x="926287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100" name="Shape 98"/>
          <p:cNvSpPr/>
          <p:nvPr/>
        </p:nvSpPr>
        <p:spPr>
          <a:xfrm>
            <a:off x="958291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101" name="Shape 99"/>
          <p:cNvSpPr/>
          <p:nvPr/>
        </p:nvSpPr>
        <p:spPr>
          <a:xfrm>
            <a:off x="1086307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102" name="Shape 100"/>
          <p:cNvSpPr/>
          <p:nvPr/>
        </p:nvSpPr>
        <p:spPr>
          <a:xfrm>
            <a:off x="1118311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103" name="Shape 101"/>
          <p:cNvSpPr/>
          <p:nvPr/>
        </p:nvSpPr>
        <p:spPr>
          <a:xfrm>
            <a:off x="10222992" y="5029200"/>
            <a:ext cx="219456" cy="219456"/>
          </a:xfrm>
          <a:prstGeom prst="ellipse">
            <a:avLst/>
          </a:prstGeom>
          <a:solidFill>
            <a:srgbClr val="C8102E"/>
          </a:solidFill>
          <a:ln w="9525">
            <a:solidFill>
              <a:srgbClr val="C8102E"/>
            </a:solidFill>
            <a:prstDash val="solid"/>
          </a:ln>
        </p:spPr>
        <p:txBody>
          <a:bodyPr/>
          <a:lstStyle/>
          <a:p>
            <a:endParaRPr lang="en-US"/>
          </a:p>
        </p:txBody>
      </p:sp>
      <p:sp>
        <p:nvSpPr>
          <p:cNvPr id="104" name="Text 102"/>
          <p:cNvSpPr txBox="1"/>
          <p:nvPr/>
        </p:nvSpPr>
        <p:spPr>
          <a:xfrm>
            <a:off x="4892040" y="5486400"/>
            <a:ext cx="1097280" cy="502920"/>
          </a:xfrm>
          <a:prstGeom prst="rect">
            <a:avLst/>
          </a:prstGeom>
          <a:noFill/>
          <a:ln/>
        </p:spPr>
        <p:txBody>
          <a:bodyPr wrap="square" lIns="0" tIns="0" rIns="0" bIns="0" rtlCol="0" anchor="t"/>
          <a:lstStyle/>
          <a:p>
            <a:pPr marL="0" indent="0" algn="ctr">
              <a:buNone/>
            </a:pPr>
            <a:r>
              <a:rPr lang="en-US" sz="3250" b="1" dirty="0">
                <a:solidFill>
                  <a:srgbClr val="1F4FC1"/>
                </a:solidFill>
                <a:latin typeface="Calibri" pitchFamily="34" charset="0"/>
                <a:ea typeface="Calibri" pitchFamily="34" charset="-122"/>
                <a:cs typeface="Calibri" pitchFamily="34" charset="-120"/>
              </a:rPr>
              <a:t>34</a:t>
            </a:r>
            <a:endParaRPr lang="en-US" sz="3250" dirty="0"/>
          </a:p>
        </p:txBody>
      </p:sp>
      <p:sp>
        <p:nvSpPr>
          <p:cNvPr id="105" name="Text 103"/>
          <p:cNvSpPr txBox="1"/>
          <p:nvPr/>
        </p:nvSpPr>
        <p:spPr>
          <a:xfrm>
            <a:off x="4754880" y="5989320"/>
            <a:ext cx="1371600" cy="274320"/>
          </a:xfrm>
          <a:prstGeom prst="rect">
            <a:avLst/>
          </a:prstGeom>
          <a:noFill/>
          <a:ln/>
        </p:spPr>
        <p:txBody>
          <a:bodyPr wrap="square" lIns="0" tIns="0" rIns="0" bIns="0" rtlCol="0" anchor="t"/>
          <a:lstStyle/>
          <a:p>
            <a:pPr marL="0" indent="0" algn="ctr">
              <a:buNone/>
            </a:pPr>
            <a:r>
              <a:rPr lang="en-US" sz="1300" dirty="0">
                <a:solidFill>
                  <a:srgbClr val="5A6478"/>
                </a:solidFill>
                <a:latin typeface="Calibri" pitchFamily="34" charset="0"/>
                <a:ea typeface="Calibri" pitchFamily="34" charset="-122"/>
                <a:cs typeface="Calibri" pitchFamily="34" charset="-120"/>
              </a:rPr>
              <a:t>Democrats</a:t>
            </a:r>
            <a:endParaRPr lang="en-US" sz="1300" dirty="0"/>
          </a:p>
        </p:txBody>
      </p:sp>
      <p:sp>
        <p:nvSpPr>
          <p:cNvPr id="106" name="Text 104"/>
          <p:cNvSpPr txBox="1"/>
          <p:nvPr/>
        </p:nvSpPr>
        <p:spPr>
          <a:xfrm>
            <a:off x="10287000" y="5486400"/>
            <a:ext cx="1097280" cy="502920"/>
          </a:xfrm>
          <a:prstGeom prst="rect">
            <a:avLst/>
          </a:prstGeom>
          <a:noFill/>
          <a:ln/>
        </p:spPr>
        <p:txBody>
          <a:bodyPr wrap="square" lIns="0" tIns="0" rIns="0" bIns="0" rtlCol="0" anchor="t"/>
          <a:lstStyle/>
          <a:p>
            <a:pPr marL="0" indent="0" algn="ctr">
              <a:buNone/>
            </a:pPr>
            <a:r>
              <a:rPr lang="en-US" sz="3250" b="1" dirty="0">
                <a:solidFill>
                  <a:srgbClr val="C8102E"/>
                </a:solidFill>
                <a:latin typeface="Calibri" pitchFamily="34" charset="0"/>
                <a:ea typeface="Calibri" pitchFamily="34" charset="-122"/>
                <a:cs typeface="Calibri" pitchFamily="34" charset="-120"/>
              </a:rPr>
              <a:t>65</a:t>
            </a:r>
            <a:endParaRPr lang="en-US" sz="3250" dirty="0"/>
          </a:p>
        </p:txBody>
      </p:sp>
      <p:sp>
        <p:nvSpPr>
          <p:cNvPr id="107" name="Text 105"/>
          <p:cNvSpPr txBox="1"/>
          <p:nvPr/>
        </p:nvSpPr>
        <p:spPr>
          <a:xfrm>
            <a:off x="10149840" y="5989320"/>
            <a:ext cx="1371600" cy="274320"/>
          </a:xfrm>
          <a:prstGeom prst="rect">
            <a:avLst/>
          </a:prstGeom>
          <a:noFill/>
          <a:ln/>
        </p:spPr>
        <p:txBody>
          <a:bodyPr wrap="square" lIns="0" tIns="0" rIns="0" bIns="0" rtlCol="0" anchor="t"/>
          <a:lstStyle/>
          <a:p>
            <a:pPr marL="0" indent="0" algn="ctr">
              <a:buNone/>
            </a:pPr>
            <a:r>
              <a:rPr lang="en-US" sz="1300" dirty="0">
                <a:solidFill>
                  <a:srgbClr val="5A6478"/>
                </a:solidFill>
                <a:latin typeface="Calibri" pitchFamily="34" charset="0"/>
                <a:ea typeface="Calibri" pitchFamily="34" charset="-122"/>
                <a:cs typeface="Calibri" pitchFamily="34" charset="-120"/>
              </a:rPr>
              <a:t>Republicans</a:t>
            </a:r>
            <a:endParaRPr lang="en-US" sz="1300" dirty="0"/>
          </a:p>
        </p:txBody>
      </p:sp>
      <p:sp>
        <p:nvSpPr>
          <p:cNvPr id="108" name="Shape 106"/>
          <p:cNvSpPr/>
          <p:nvPr/>
        </p:nvSpPr>
        <p:spPr>
          <a:xfrm>
            <a:off x="6446520" y="1673352"/>
            <a:ext cx="182880" cy="182880"/>
          </a:xfrm>
          <a:prstGeom prst="ellipse">
            <a:avLst/>
          </a:prstGeom>
          <a:solidFill>
            <a:srgbClr val="FFFFFF"/>
          </a:solidFill>
          <a:ln w="31750">
            <a:solidFill>
              <a:srgbClr val="C8102E"/>
            </a:solidFill>
            <a:prstDash val="solid"/>
          </a:ln>
        </p:spPr>
        <p:txBody>
          <a:bodyPr/>
          <a:lstStyle/>
          <a:p>
            <a:endParaRPr lang="en-US"/>
          </a:p>
        </p:txBody>
      </p:sp>
      <p:sp>
        <p:nvSpPr>
          <p:cNvPr id="109" name="Text 107"/>
          <p:cNvSpPr txBox="1"/>
          <p:nvPr/>
        </p:nvSpPr>
        <p:spPr>
          <a:xfrm>
            <a:off x="6720840" y="1618488"/>
            <a:ext cx="4937760" cy="292608"/>
          </a:xfrm>
          <a:prstGeom prst="rect">
            <a:avLst/>
          </a:prstGeom>
          <a:noFill/>
          <a:ln/>
        </p:spPr>
        <p:txBody>
          <a:bodyPr wrap="square" lIns="0" tIns="0" rIns="0" bIns="0" rtlCol="0" anchor="t"/>
          <a:lstStyle/>
          <a:p>
            <a:pPr marL="0" indent="0">
              <a:buNone/>
            </a:pPr>
            <a:r>
              <a:rPr lang="en-US" sz="1300" dirty="0">
                <a:solidFill>
                  <a:srgbClr val="5A6478"/>
                </a:solidFill>
                <a:latin typeface="Calibri" pitchFamily="34" charset="0"/>
                <a:ea typeface="Calibri" pitchFamily="34" charset="-122"/>
                <a:cs typeface="Calibri" pitchFamily="34" charset="-120"/>
              </a:rPr>
              <a:t>Hollow = the six seats Democrats would need to take, net</a:t>
            </a:r>
            <a:endParaRPr lang="en-US" sz="1300" dirty="0"/>
          </a:p>
        </p:txBody>
      </p:sp>
      <p:sp>
        <p:nvSpPr>
          <p:cNvPr id="110" name="Text 108"/>
          <p:cNvSpPr txBox="1"/>
          <p:nvPr/>
        </p:nvSpPr>
        <p:spPr>
          <a:xfrm>
            <a:off x="548640" y="1691640"/>
            <a:ext cx="4023360" cy="640080"/>
          </a:xfrm>
          <a:prstGeom prst="rect">
            <a:avLst/>
          </a:prstGeom>
          <a:noFill/>
          <a:ln/>
        </p:spPr>
        <p:txBody>
          <a:bodyPr wrap="square" lIns="0" tIns="0" rIns="0" bIns="0" rtlCol="0" anchor="t"/>
          <a:lstStyle/>
          <a:p>
            <a:pPr marL="0" indent="0">
              <a:buNone/>
            </a:pPr>
            <a:r>
              <a:rPr lang="en-US" sz="3900" b="1" dirty="0">
                <a:solidFill>
                  <a:srgbClr val="C8102E"/>
                </a:solidFill>
                <a:latin typeface="Calibri" pitchFamily="34" charset="0"/>
                <a:ea typeface="Calibri" pitchFamily="34" charset="-122"/>
                <a:cs typeface="Calibri" pitchFamily="34" charset="-120"/>
              </a:rPr>
              <a:t>60</a:t>
            </a:r>
            <a:endParaRPr lang="en-US" sz="3900" dirty="0"/>
          </a:p>
        </p:txBody>
      </p:sp>
      <p:sp>
        <p:nvSpPr>
          <p:cNvPr id="111" name="Text 109"/>
          <p:cNvSpPr txBox="1"/>
          <p:nvPr/>
        </p:nvSpPr>
        <p:spPr>
          <a:xfrm>
            <a:off x="548640" y="2350008"/>
            <a:ext cx="3931920" cy="685800"/>
          </a:xfrm>
          <a:prstGeom prst="rect">
            <a:avLst/>
          </a:prstGeom>
          <a:noFill/>
          <a:ln/>
        </p:spPr>
        <p:txBody>
          <a:bodyPr wrap="square" lIns="0" tIns="0" rIns="0" bIns="0" rtlCol="0" anchor="t"/>
          <a:lstStyle/>
          <a:p>
            <a:pPr marL="0" indent="0">
              <a:buNone/>
            </a:pPr>
            <a:r>
              <a:rPr lang="en-US" sz="1450" dirty="0">
                <a:solidFill>
                  <a:srgbClr val="5A6478"/>
                </a:solidFill>
                <a:latin typeface="Calibri" pitchFamily="34" charset="0"/>
                <a:ea typeface="Calibri" pitchFamily="34" charset="-122"/>
                <a:cs typeface="Calibri" pitchFamily="34" charset="-120"/>
              </a:rPr>
              <a:t>votes override a veto — three-fifths of 99.</a:t>
            </a:r>
            <a:endParaRPr lang="en-US" sz="1450" dirty="0"/>
          </a:p>
        </p:txBody>
      </p:sp>
      <p:sp>
        <p:nvSpPr>
          <p:cNvPr id="112" name="Text 110"/>
          <p:cNvSpPr txBox="1"/>
          <p:nvPr/>
        </p:nvSpPr>
        <p:spPr>
          <a:xfrm>
            <a:off x="548640" y="3154680"/>
            <a:ext cx="4023360" cy="640080"/>
          </a:xfrm>
          <a:prstGeom prst="rect">
            <a:avLst/>
          </a:prstGeom>
          <a:noFill/>
          <a:ln/>
        </p:spPr>
        <p:txBody>
          <a:bodyPr wrap="square" lIns="0" tIns="0" rIns="0" bIns="0" rtlCol="0" anchor="t"/>
          <a:lstStyle/>
          <a:p>
            <a:pPr marL="0" indent="0">
              <a:buNone/>
            </a:pPr>
            <a:r>
              <a:rPr lang="en-US" sz="3900" b="1" dirty="0">
                <a:solidFill>
                  <a:srgbClr val="0F2557"/>
                </a:solidFill>
                <a:latin typeface="Calibri" pitchFamily="34" charset="0"/>
                <a:ea typeface="Calibri" pitchFamily="34" charset="-122"/>
                <a:cs typeface="Calibri" pitchFamily="34" charset="-120"/>
              </a:rPr>
              <a:t>65 → 59</a:t>
            </a:r>
            <a:endParaRPr lang="en-US" sz="3900" dirty="0"/>
          </a:p>
        </p:txBody>
      </p:sp>
      <p:sp>
        <p:nvSpPr>
          <p:cNvPr id="113" name="Text 111"/>
          <p:cNvSpPr txBox="1"/>
          <p:nvPr/>
        </p:nvSpPr>
        <p:spPr>
          <a:xfrm>
            <a:off x="548640" y="3813048"/>
            <a:ext cx="3931920" cy="685800"/>
          </a:xfrm>
          <a:prstGeom prst="rect">
            <a:avLst/>
          </a:prstGeom>
          <a:noFill/>
          <a:ln/>
        </p:spPr>
        <p:txBody>
          <a:bodyPr wrap="square" lIns="0" tIns="0" rIns="0" bIns="0" rtlCol="0" anchor="t"/>
          <a:lstStyle/>
          <a:p>
            <a:pPr marL="0" indent="0">
              <a:buNone/>
            </a:pPr>
            <a:r>
              <a:rPr lang="en-US" sz="1450" dirty="0">
                <a:solidFill>
                  <a:srgbClr val="5A6478"/>
                </a:solidFill>
                <a:latin typeface="Calibri" pitchFamily="34" charset="0"/>
                <a:ea typeface="Calibri" pitchFamily="34" charset="-122"/>
                <a:cs typeface="Calibri" pitchFamily="34" charset="-120"/>
              </a:rPr>
              <a:t>Six net Democratic gains put Republicans one seat below that line.</a:t>
            </a:r>
            <a:endParaRPr lang="en-US" sz="1450" dirty="0"/>
          </a:p>
        </p:txBody>
      </p:sp>
      <p:sp>
        <p:nvSpPr>
          <p:cNvPr id="114" name="Text 112"/>
          <p:cNvSpPr txBox="1"/>
          <p:nvPr/>
        </p:nvSpPr>
        <p:spPr>
          <a:xfrm>
            <a:off x="548640" y="4617720"/>
            <a:ext cx="4023360" cy="640080"/>
          </a:xfrm>
          <a:prstGeom prst="rect">
            <a:avLst/>
          </a:prstGeom>
          <a:noFill/>
          <a:ln/>
        </p:spPr>
        <p:txBody>
          <a:bodyPr wrap="square" lIns="0" tIns="0" rIns="0" bIns="0" rtlCol="0" anchor="t"/>
          <a:lstStyle/>
          <a:p>
            <a:pPr marL="0" indent="0">
              <a:buNone/>
            </a:pPr>
            <a:r>
              <a:rPr lang="en-US" sz="3900" b="1" dirty="0">
                <a:solidFill>
                  <a:srgbClr val="0F2557"/>
                </a:solidFill>
                <a:latin typeface="Calibri" pitchFamily="34" charset="0"/>
                <a:ea typeface="Calibri" pitchFamily="34" charset="-122"/>
                <a:cs typeface="Calibri" pitchFamily="34" charset="-120"/>
              </a:rPr>
              <a:t>2025</a:t>
            </a:r>
            <a:endParaRPr lang="en-US" sz="3900" dirty="0"/>
          </a:p>
        </p:txBody>
      </p:sp>
      <p:sp>
        <p:nvSpPr>
          <p:cNvPr id="115" name="Text 113"/>
          <p:cNvSpPr txBox="1"/>
          <p:nvPr/>
        </p:nvSpPr>
        <p:spPr>
          <a:xfrm>
            <a:off x="548640" y="5276088"/>
            <a:ext cx="3931920" cy="685800"/>
          </a:xfrm>
          <a:prstGeom prst="rect">
            <a:avLst/>
          </a:prstGeom>
          <a:noFill/>
          <a:ln/>
        </p:spPr>
        <p:txBody>
          <a:bodyPr wrap="square" lIns="0" tIns="0" rIns="0" bIns="0" rtlCol="0" anchor="t"/>
          <a:lstStyle/>
          <a:p>
            <a:pPr marL="0" indent="0">
              <a:buNone/>
            </a:pPr>
            <a:r>
              <a:rPr lang="en-US" sz="1450" dirty="0">
                <a:solidFill>
                  <a:srgbClr val="5A6478"/>
                </a:solidFill>
                <a:latin typeface="Calibri" pitchFamily="34" charset="0"/>
                <a:ea typeface="Calibri" pitchFamily="34" charset="-122"/>
                <a:cs typeface="Calibri" pitchFamily="34" charset="-120"/>
              </a:rPr>
              <a:t>Not theoretical: the House came back last year to override DeWine’s property-tax vetoes.</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411480"/>
            <a:ext cx="2139696" cy="292608"/>
          </a:xfrm>
          <a:prstGeom prst="roundRect">
            <a:avLst>
              <a:gd name="adj" fmla="val 50000"/>
            </a:avLst>
          </a:prstGeom>
          <a:solidFill>
            <a:srgbClr val="1F4FC1"/>
          </a:solidFill>
          <a:ln w="12700">
            <a:solidFill>
              <a:srgbClr val="1F4FC1"/>
            </a:solidFill>
            <a:prstDash val="solid"/>
          </a:ln>
        </p:spPr>
        <p:txBody>
          <a:bodyPr/>
          <a:lstStyle/>
          <a:p>
            <a:endParaRPr lang="en-US"/>
          </a:p>
        </p:txBody>
      </p:sp>
      <p:sp>
        <p:nvSpPr>
          <p:cNvPr id="3" name="Text 1"/>
          <p:cNvSpPr txBox="1"/>
          <p:nvPr/>
        </p:nvSpPr>
        <p:spPr>
          <a:xfrm>
            <a:off x="548640" y="411480"/>
            <a:ext cx="2139696" cy="292608"/>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ourier New" pitchFamily="34" charset="0"/>
                <a:ea typeface="Courier New" pitchFamily="34" charset="-122"/>
                <a:cs typeface="Courier New" pitchFamily="34" charset="-120"/>
              </a:rPr>
              <a:t>THEGENERAL ASSEMBLY</a:t>
            </a:r>
            <a:endParaRPr lang="en-US" sz="1100" dirty="0"/>
          </a:p>
        </p:txBody>
      </p:sp>
      <p:sp>
        <p:nvSpPr>
          <p:cNvPr id="4" name="Text 2"/>
          <p:cNvSpPr txBox="1"/>
          <p:nvPr/>
        </p:nvSpPr>
        <p:spPr>
          <a:xfrm>
            <a:off x="548640" y="804672"/>
            <a:ext cx="11064240" cy="685800"/>
          </a:xfrm>
          <a:prstGeom prst="rect">
            <a:avLst/>
          </a:prstGeom>
          <a:noFill/>
          <a:ln/>
        </p:spPr>
        <p:txBody>
          <a:bodyPr wrap="square" lIns="0" tIns="0" rIns="0" bIns="0" rtlCol="0" anchor="t"/>
          <a:lstStyle/>
          <a:p>
            <a:pPr marL="0" indent="0">
              <a:buNone/>
            </a:pPr>
            <a:r>
              <a:rPr lang="en-US" sz="3350" b="1" dirty="0">
                <a:solidFill>
                  <a:srgbClr val="15203A"/>
                </a:solidFill>
                <a:latin typeface="Calibri" pitchFamily="34" charset="0"/>
                <a:ea typeface="Calibri" pitchFamily="34" charset="-122"/>
                <a:cs typeface="Calibri" pitchFamily="34" charset="-120"/>
              </a:rPr>
              <a:t>The six thinnest Republican seats</a:t>
            </a:r>
            <a:endParaRPr lang="en-US" sz="3350" dirty="0"/>
          </a:p>
        </p:txBody>
      </p:sp>
      <p:sp>
        <p:nvSpPr>
          <p:cNvPr id="5" name="Text 3"/>
          <p:cNvSpPr txBox="1"/>
          <p:nvPr/>
        </p:nvSpPr>
        <p:spPr>
          <a:xfrm>
            <a:off x="5532120" y="1600200"/>
            <a:ext cx="2286000" cy="274320"/>
          </a:xfrm>
          <a:prstGeom prst="rect">
            <a:avLst/>
          </a:prstGeom>
          <a:noFill/>
          <a:ln/>
        </p:spPr>
        <p:txBody>
          <a:bodyPr wrap="square" lIns="0" tIns="0" rIns="0" bIns="0" rtlCol="0" anchor="t"/>
          <a:lstStyle/>
          <a:p>
            <a:pPr marL="0" indent="0">
              <a:buNone/>
            </a:pPr>
            <a:r>
              <a:rPr lang="en-US" sz="1000" b="1" dirty="0">
                <a:solidFill>
                  <a:srgbClr val="5A6478"/>
                </a:solidFill>
                <a:latin typeface="Courier New" pitchFamily="34" charset="0"/>
                <a:ea typeface="Courier New" pitchFamily="34" charset="-122"/>
                <a:cs typeface="Courier New" pitchFamily="34" charset="-120"/>
              </a:rPr>
              <a:t>Republican cushion</a:t>
            </a:r>
            <a:endParaRPr lang="en-US" sz="1000" dirty="0"/>
          </a:p>
        </p:txBody>
      </p:sp>
      <p:sp>
        <p:nvSpPr>
          <p:cNvPr id="6" name="Shape 4"/>
          <p:cNvSpPr/>
          <p:nvPr/>
        </p:nvSpPr>
        <p:spPr>
          <a:xfrm>
            <a:off x="548640" y="1920240"/>
            <a:ext cx="7452360" cy="429768"/>
          </a:xfrm>
          <a:prstGeom prst="rect">
            <a:avLst/>
          </a:prstGeom>
          <a:solidFill>
            <a:srgbClr val="FFFFFF"/>
          </a:solidFill>
          <a:ln w="9525">
            <a:solidFill>
              <a:srgbClr val="FFFFFF"/>
            </a:solidFill>
            <a:prstDash val="solid"/>
          </a:ln>
        </p:spPr>
        <p:txBody>
          <a:bodyPr/>
          <a:lstStyle/>
          <a:p>
            <a:endParaRPr lang="en-US"/>
          </a:p>
        </p:txBody>
      </p:sp>
      <p:sp>
        <p:nvSpPr>
          <p:cNvPr id="7" name="Text 5"/>
          <p:cNvSpPr txBox="1"/>
          <p:nvPr/>
        </p:nvSpPr>
        <p:spPr>
          <a:xfrm>
            <a:off x="685800" y="1920240"/>
            <a:ext cx="777240" cy="429768"/>
          </a:xfrm>
          <a:prstGeom prst="rect">
            <a:avLst/>
          </a:prstGeom>
          <a:noFill/>
          <a:ln/>
        </p:spPr>
        <p:txBody>
          <a:bodyPr wrap="square" lIns="0" tIns="0" rIns="0" bIns="0" rtlCol="0" anchor="ctr"/>
          <a:lstStyle/>
          <a:p>
            <a:pPr marL="0" indent="0">
              <a:buNone/>
            </a:pPr>
            <a:r>
              <a:rPr lang="en-US" sz="1450" b="1" dirty="0">
                <a:solidFill>
                  <a:srgbClr val="15203A"/>
                </a:solidFill>
                <a:latin typeface="Calibri" pitchFamily="34" charset="0"/>
                <a:ea typeface="Calibri" pitchFamily="34" charset="-122"/>
                <a:cs typeface="Calibri" pitchFamily="34" charset="-120"/>
              </a:rPr>
              <a:t>HD 31</a:t>
            </a:r>
            <a:endParaRPr lang="en-US" sz="1450" dirty="0"/>
          </a:p>
        </p:txBody>
      </p:sp>
      <p:sp>
        <p:nvSpPr>
          <p:cNvPr id="8" name="Text 6"/>
          <p:cNvSpPr txBox="1"/>
          <p:nvPr/>
        </p:nvSpPr>
        <p:spPr>
          <a:xfrm>
            <a:off x="1417320" y="1938528"/>
            <a:ext cx="4526280" cy="393192"/>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Cuyahoga Falls / Akron · open</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Mike Kahoe (R) v. J. Noah Spinner (D)</a:t>
            </a:r>
            <a:endParaRPr lang="en-US" sz="1100" dirty="0"/>
          </a:p>
        </p:txBody>
      </p:sp>
      <p:sp>
        <p:nvSpPr>
          <p:cNvPr id="9" name="Shape 7"/>
          <p:cNvSpPr/>
          <p:nvPr/>
        </p:nvSpPr>
        <p:spPr>
          <a:xfrm>
            <a:off x="5714543" y="2039112"/>
            <a:ext cx="457657" cy="192024"/>
          </a:xfrm>
          <a:prstGeom prst="rect">
            <a:avLst/>
          </a:prstGeom>
          <a:solidFill>
            <a:srgbClr val="C8102E"/>
          </a:solidFill>
          <a:ln w="12700">
            <a:solidFill>
              <a:srgbClr val="C8102E"/>
            </a:solidFill>
            <a:prstDash val="solid"/>
          </a:ln>
        </p:spPr>
        <p:txBody>
          <a:bodyPr/>
          <a:lstStyle/>
          <a:p>
            <a:endParaRPr lang="en-US"/>
          </a:p>
        </p:txBody>
      </p:sp>
      <p:sp>
        <p:nvSpPr>
          <p:cNvPr id="10" name="Text 8"/>
          <p:cNvSpPr txBox="1"/>
          <p:nvPr/>
        </p:nvSpPr>
        <p:spPr>
          <a:xfrm>
            <a:off x="6245352" y="1920240"/>
            <a:ext cx="822960" cy="429768"/>
          </a:xfrm>
          <a:prstGeom prst="rect">
            <a:avLst/>
          </a:prstGeom>
          <a:noFill/>
          <a:ln/>
        </p:spPr>
        <p:txBody>
          <a:bodyPr wrap="square" lIns="0" tIns="0" rIns="0" bIns="0" rtlCol="0" anchor="ctr"/>
          <a:lstStyle/>
          <a:p>
            <a:pPr marL="0" indent="0">
              <a:buNone/>
            </a:pPr>
            <a:r>
              <a:rPr lang="en-US" sz="1200" b="1" dirty="0">
                <a:solidFill>
                  <a:srgbClr val="15203A"/>
                </a:solidFill>
                <a:latin typeface="Calibri" pitchFamily="34" charset="0"/>
                <a:ea typeface="Calibri" pitchFamily="34" charset="-122"/>
                <a:cs typeface="Calibri" pitchFamily="34" charset="-120"/>
              </a:rPr>
              <a:t>-0.91%</a:t>
            </a:r>
            <a:endParaRPr lang="en-US" sz="1200" dirty="0"/>
          </a:p>
        </p:txBody>
      </p:sp>
      <p:sp>
        <p:nvSpPr>
          <p:cNvPr id="11" name="Shape 9"/>
          <p:cNvSpPr/>
          <p:nvPr/>
        </p:nvSpPr>
        <p:spPr>
          <a:xfrm>
            <a:off x="548640" y="2404872"/>
            <a:ext cx="7452360" cy="429768"/>
          </a:xfrm>
          <a:prstGeom prst="rect">
            <a:avLst/>
          </a:prstGeom>
          <a:solidFill>
            <a:srgbClr val="FFFFFF"/>
          </a:solidFill>
          <a:ln w="9525">
            <a:solidFill>
              <a:srgbClr val="FFFFFF"/>
            </a:solidFill>
            <a:prstDash val="solid"/>
          </a:ln>
        </p:spPr>
        <p:txBody>
          <a:bodyPr/>
          <a:lstStyle/>
          <a:p>
            <a:endParaRPr lang="en-US"/>
          </a:p>
        </p:txBody>
      </p:sp>
      <p:sp>
        <p:nvSpPr>
          <p:cNvPr id="12" name="Text 10"/>
          <p:cNvSpPr txBox="1"/>
          <p:nvPr/>
        </p:nvSpPr>
        <p:spPr>
          <a:xfrm>
            <a:off x="685800" y="2404872"/>
            <a:ext cx="777240" cy="429768"/>
          </a:xfrm>
          <a:prstGeom prst="rect">
            <a:avLst/>
          </a:prstGeom>
          <a:noFill/>
          <a:ln/>
        </p:spPr>
        <p:txBody>
          <a:bodyPr wrap="square" lIns="0" tIns="0" rIns="0" bIns="0" rtlCol="0" anchor="ctr"/>
          <a:lstStyle/>
          <a:p>
            <a:pPr marL="0" indent="0">
              <a:buNone/>
            </a:pPr>
            <a:r>
              <a:rPr lang="en-US" sz="1450" b="1" dirty="0">
                <a:solidFill>
                  <a:srgbClr val="15203A"/>
                </a:solidFill>
                <a:latin typeface="Calibri" pitchFamily="34" charset="0"/>
                <a:ea typeface="Calibri" pitchFamily="34" charset="-122"/>
                <a:cs typeface="Calibri" pitchFamily="34" charset="-120"/>
              </a:rPr>
              <a:t>HD 36</a:t>
            </a:r>
            <a:endParaRPr lang="en-US" sz="1450" dirty="0"/>
          </a:p>
        </p:txBody>
      </p:sp>
      <p:sp>
        <p:nvSpPr>
          <p:cNvPr id="13" name="Text 11"/>
          <p:cNvSpPr txBox="1"/>
          <p:nvPr/>
        </p:nvSpPr>
        <p:spPr>
          <a:xfrm>
            <a:off x="1417320" y="2423160"/>
            <a:ext cx="4526280" cy="393192"/>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Kettering</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Andrea White (R) ★ v. Rose Lounsbury (D), Chuck Horn (I)</a:t>
            </a:r>
            <a:endParaRPr lang="en-US" sz="1100" dirty="0"/>
          </a:p>
        </p:txBody>
      </p:sp>
      <p:sp>
        <p:nvSpPr>
          <p:cNvPr id="14" name="Shape 12"/>
          <p:cNvSpPr/>
          <p:nvPr/>
        </p:nvSpPr>
        <p:spPr>
          <a:xfrm>
            <a:off x="5815127" y="2523744"/>
            <a:ext cx="357073" cy="192024"/>
          </a:xfrm>
          <a:prstGeom prst="rect">
            <a:avLst/>
          </a:prstGeom>
          <a:solidFill>
            <a:srgbClr val="C8102E"/>
          </a:solidFill>
          <a:ln w="12700">
            <a:solidFill>
              <a:srgbClr val="C8102E"/>
            </a:solidFill>
            <a:prstDash val="solid"/>
          </a:ln>
        </p:spPr>
        <p:txBody>
          <a:bodyPr/>
          <a:lstStyle/>
          <a:p>
            <a:endParaRPr lang="en-US"/>
          </a:p>
        </p:txBody>
      </p:sp>
      <p:sp>
        <p:nvSpPr>
          <p:cNvPr id="15" name="Text 13"/>
          <p:cNvSpPr txBox="1"/>
          <p:nvPr/>
        </p:nvSpPr>
        <p:spPr>
          <a:xfrm>
            <a:off x="6245352" y="2404872"/>
            <a:ext cx="822960" cy="429768"/>
          </a:xfrm>
          <a:prstGeom prst="rect">
            <a:avLst/>
          </a:prstGeom>
          <a:noFill/>
          <a:ln/>
        </p:spPr>
        <p:txBody>
          <a:bodyPr wrap="square" lIns="0" tIns="0" rIns="0" bIns="0" rtlCol="0" anchor="ctr"/>
          <a:lstStyle/>
          <a:p>
            <a:pPr marL="0" indent="0">
              <a:buNone/>
            </a:pPr>
            <a:r>
              <a:rPr lang="en-US" sz="1200" b="1" dirty="0">
                <a:solidFill>
                  <a:srgbClr val="15203A"/>
                </a:solidFill>
                <a:latin typeface="Calibri" pitchFamily="34" charset="0"/>
                <a:ea typeface="Calibri" pitchFamily="34" charset="-122"/>
                <a:cs typeface="Calibri" pitchFamily="34" charset="-120"/>
              </a:rPr>
              <a:t>-0.71%</a:t>
            </a:r>
            <a:endParaRPr lang="en-US" sz="1200" dirty="0"/>
          </a:p>
        </p:txBody>
      </p:sp>
      <p:sp>
        <p:nvSpPr>
          <p:cNvPr id="16" name="Shape 14"/>
          <p:cNvSpPr/>
          <p:nvPr/>
        </p:nvSpPr>
        <p:spPr>
          <a:xfrm>
            <a:off x="548640" y="2889504"/>
            <a:ext cx="7452360" cy="429768"/>
          </a:xfrm>
          <a:prstGeom prst="rect">
            <a:avLst/>
          </a:prstGeom>
          <a:solidFill>
            <a:srgbClr val="FFFFFF"/>
          </a:solidFill>
          <a:ln w="9525">
            <a:solidFill>
              <a:srgbClr val="FFFFFF"/>
            </a:solidFill>
            <a:prstDash val="solid"/>
          </a:ln>
        </p:spPr>
        <p:txBody>
          <a:bodyPr/>
          <a:lstStyle/>
          <a:p>
            <a:endParaRPr lang="en-US"/>
          </a:p>
        </p:txBody>
      </p:sp>
      <p:sp>
        <p:nvSpPr>
          <p:cNvPr id="17" name="Text 15"/>
          <p:cNvSpPr txBox="1"/>
          <p:nvPr/>
        </p:nvSpPr>
        <p:spPr>
          <a:xfrm>
            <a:off x="685800" y="2889504"/>
            <a:ext cx="777240" cy="429768"/>
          </a:xfrm>
          <a:prstGeom prst="rect">
            <a:avLst/>
          </a:prstGeom>
          <a:noFill/>
          <a:ln/>
        </p:spPr>
        <p:txBody>
          <a:bodyPr wrap="square" lIns="0" tIns="0" rIns="0" bIns="0" rtlCol="0" anchor="ctr"/>
          <a:lstStyle/>
          <a:p>
            <a:pPr marL="0" indent="0">
              <a:buNone/>
            </a:pPr>
            <a:r>
              <a:rPr lang="en-US" sz="1450" b="1" dirty="0">
                <a:solidFill>
                  <a:srgbClr val="15203A"/>
                </a:solidFill>
                <a:latin typeface="Calibri" pitchFamily="34" charset="0"/>
                <a:ea typeface="Calibri" pitchFamily="34" charset="-122"/>
                <a:cs typeface="Calibri" pitchFamily="34" charset="-120"/>
              </a:rPr>
              <a:t>HD 35</a:t>
            </a:r>
            <a:endParaRPr lang="en-US" sz="1450" dirty="0"/>
          </a:p>
        </p:txBody>
      </p:sp>
      <p:sp>
        <p:nvSpPr>
          <p:cNvPr id="18" name="Text 16"/>
          <p:cNvSpPr txBox="1"/>
          <p:nvPr/>
        </p:nvSpPr>
        <p:spPr>
          <a:xfrm>
            <a:off x="1417320" y="2907792"/>
            <a:ext cx="4526280" cy="393192"/>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Twinsburg / Northfield · open</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Vik Sandhu (R) v. Samantha Salamon (D)</a:t>
            </a:r>
            <a:endParaRPr lang="en-US" sz="1100" dirty="0"/>
          </a:p>
        </p:txBody>
      </p:sp>
      <p:sp>
        <p:nvSpPr>
          <p:cNvPr id="19" name="Shape 17"/>
          <p:cNvSpPr/>
          <p:nvPr/>
        </p:nvSpPr>
        <p:spPr>
          <a:xfrm>
            <a:off x="6172200" y="3008376"/>
            <a:ext cx="90526" cy="192024"/>
          </a:xfrm>
          <a:prstGeom prst="rect">
            <a:avLst/>
          </a:prstGeom>
          <a:solidFill>
            <a:srgbClr val="C8102E"/>
          </a:solidFill>
          <a:ln w="12700">
            <a:solidFill>
              <a:srgbClr val="C8102E"/>
            </a:solidFill>
            <a:prstDash val="solid"/>
          </a:ln>
        </p:spPr>
        <p:txBody>
          <a:bodyPr/>
          <a:lstStyle/>
          <a:p>
            <a:endParaRPr lang="en-US"/>
          </a:p>
        </p:txBody>
      </p:sp>
      <p:sp>
        <p:nvSpPr>
          <p:cNvPr id="20" name="Text 18"/>
          <p:cNvSpPr txBox="1"/>
          <p:nvPr/>
        </p:nvSpPr>
        <p:spPr>
          <a:xfrm>
            <a:off x="6335878" y="2889504"/>
            <a:ext cx="822960" cy="429768"/>
          </a:xfrm>
          <a:prstGeom prst="rect">
            <a:avLst/>
          </a:prstGeom>
          <a:noFill/>
          <a:ln/>
        </p:spPr>
        <p:txBody>
          <a:bodyPr wrap="square" lIns="0" tIns="0" rIns="0" bIns="0" rtlCol="0" anchor="ctr"/>
          <a:lstStyle/>
          <a:p>
            <a:pPr marL="0" indent="0">
              <a:buNone/>
            </a:pPr>
            <a:r>
              <a:rPr lang="en-US" sz="1200" b="1" dirty="0">
                <a:solidFill>
                  <a:srgbClr val="15203A"/>
                </a:solidFill>
                <a:latin typeface="Calibri" pitchFamily="34" charset="0"/>
                <a:ea typeface="Calibri" pitchFamily="34" charset="-122"/>
                <a:cs typeface="Calibri" pitchFamily="34" charset="-120"/>
              </a:rPr>
              <a:t>+0.18%</a:t>
            </a:r>
            <a:endParaRPr lang="en-US" sz="1200" dirty="0"/>
          </a:p>
        </p:txBody>
      </p:sp>
      <p:sp>
        <p:nvSpPr>
          <p:cNvPr id="21" name="Shape 19"/>
          <p:cNvSpPr/>
          <p:nvPr/>
        </p:nvSpPr>
        <p:spPr>
          <a:xfrm>
            <a:off x="548640" y="3374136"/>
            <a:ext cx="7452360" cy="429768"/>
          </a:xfrm>
          <a:prstGeom prst="rect">
            <a:avLst/>
          </a:prstGeom>
          <a:solidFill>
            <a:srgbClr val="FFFFFF"/>
          </a:solidFill>
          <a:ln w="9525">
            <a:solidFill>
              <a:srgbClr val="FFFFFF"/>
            </a:solidFill>
            <a:prstDash val="solid"/>
          </a:ln>
        </p:spPr>
        <p:txBody>
          <a:bodyPr/>
          <a:lstStyle/>
          <a:p>
            <a:endParaRPr lang="en-US"/>
          </a:p>
        </p:txBody>
      </p:sp>
      <p:sp>
        <p:nvSpPr>
          <p:cNvPr id="22" name="Text 20"/>
          <p:cNvSpPr txBox="1"/>
          <p:nvPr/>
        </p:nvSpPr>
        <p:spPr>
          <a:xfrm>
            <a:off x="685800" y="3374136"/>
            <a:ext cx="777240" cy="429768"/>
          </a:xfrm>
          <a:prstGeom prst="rect">
            <a:avLst/>
          </a:prstGeom>
          <a:noFill/>
          <a:ln/>
        </p:spPr>
        <p:txBody>
          <a:bodyPr wrap="square" lIns="0" tIns="0" rIns="0" bIns="0" rtlCol="0" anchor="ctr"/>
          <a:lstStyle/>
          <a:p>
            <a:pPr marL="0" indent="0">
              <a:buNone/>
            </a:pPr>
            <a:r>
              <a:rPr lang="en-US" sz="1450" b="1" dirty="0">
                <a:solidFill>
                  <a:srgbClr val="15203A"/>
                </a:solidFill>
                <a:latin typeface="Calibri" pitchFamily="34" charset="0"/>
                <a:ea typeface="Calibri" pitchFamily="34" charset="-122"/>
                <a:cs typeface="Calibri" pitchFamily="34" charset="-120"/>
              </a:rPr>
              <a:t>HD 49</a:t>
            </a:r>
            <a:endParaRPr lang="en-US" sz="1450" dirty="0"/>
          </a:p>
        </p:txBody>
      </p:sp>
      <p:sp>
        <p:nvSpPr>
          <p:cNvPr id="23" name="Text 21"/>
          <p:cNvSpPr txBox="1"/>
          <p:nvPr/>
        </p:nvSpPr>
        <p:spPr>
          <a:xfrm>
            <a:off x="1417320" y="3392424"/>
            <a:ext cx="4526280" cy="393192"/>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Canton</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Jim Thomas (R) ★ v. Krista Allison (D)</a:t>
            </a:r>
            <a:endParaRPr lang="en-US" sz="1100" dirty="0"/>
          </a:p>
        </p:txBody>
      </p:sp>
      <p:sp>
        <p:nvSpPr>
          <p:cNvPr id="24" name="Shape 22"/>
          <p:cNvSpPr/>
          <p:nvPr/>
        </p:nvSpPr>
        <p:spPr>
          <a:xfrm>
            <a:off x="6172200" y="3493008"/>
            <a:ext cx="155905" cy="192024"/>
          </a:xfrm>
          <a:prstGeom prst="rect">
            <a:avLst/>
          </a:prstGeom>
          <a:solidFill>
            <a:srgbClr val="C8102E"/>
          </a:solidFill>
          <a:ln w="12700">
            <a:solidFill>
              <a:srgbClr val="C8102E"/>
            </a:solidFill>
            <a:prstDash val="solid"/>
          </a:ln>
        </p:spPr>
        <p:txBody>
          <a:bodyPr/>
          <a:lstStyle/>
          <a:p>
            <a:endParaRPr lang="en-US"/>
          </a:p>
        </p:txBody>
      </p:sp>
      <p:sp>
        <p:nvSpPr>
          <p:cNvPr id="25" name="Text 23"/>
          <p:cNvSpPr txBox="1"/>
          <p:nvPr/>
        </p:nvSpPr>
        <p:spPr>
          <a:xfrm>
            <a:off x="6401257" y="3374136"/>
            <a:ext cx="822960" cy="429768"/>
          </a:xfrm>
          <a:prstGeom prst="rect">
            <a:avLst/>
          </a:prstGeom>
          <a:noFill/>
          <a:ln/>
        </p:spPr>
        <p:txBody>
          <a:bodyPr wrap="square" lIns="0" tIns="0" rIns="0" bIns="0" rtlCol="0" anchor="ctr"/>
          <a:lstStyle/>
          <a:p>
            <a:pPr marL="0" indent="0">
              <a:buNone/>
            </a:pPr>
            <a:r>
              <a:rPr lang="en-US" sz="1200" b="1" dirty="0">
                <a:solidFill>
                  <a:srgbClr val="15203A"/>
                </a:solidFill>
                <a:latin typeface="Calibri" pitchFamily="34" charset="0"/>
                <a:ea typeface="Calibri" pitchFamily="34" charset="-122"/>
                <a:cs typeface="Calibri" pitchFamily="34" charset="-120"/>
              </a:rPr>
              <a:t>+0.31%</a:t>
            </a:r>
            <a:endParaRPr lang="en-US" sz="1200" dirty="0"/>
          </a:p>
        </p:txBody>
      </p:sp>
      <p:sp>
        <p:nvSpPr>
          <p:cNvPr id="26" name="Shape 24"/>
          <p:cNvSpPr/>
          <p:nvPr/>
        </p:nvSpPr>
        <p:spPr>
          <a:xfrm>
            <a:off x="548640" y="3858768"/>
            <a:ext cx="7452360" cy="429768"/>
          </a:xfrm>
          <a:prstGeom prst="rect">
            <a:avLst/>
          </a:prstGeom>
          <a:solidFill>
            <a:srgbClr val="FFFFFF"/>
          </a:solidFill>
          <a:ln w="9525">
            <a:solidFill>
              <a:srgbClr val="FFFFFF"/>
            </a:solidFill>
            <a:prstDash val="solid"/>
          </a:ln>
        </p:spPr>
        <p:txBody>
          <a:bodyPr/>
          <a:lstStyle/>
          <a:p>
            <a:endParaRPr lang="en-US"/>
          </a:p>
        </p:txBody>
      </p:sp>
      <p:sp>
        <p:nvSpPr>
          <p:cNvPr id="27" name="Text 25"/>
          <p:cNvSpPr txBox="1"/>
          <p:nvPr/>
        </p:nvSpPr>
        <p:spPr>
          <a:xfrm>
            <a:off x="685800" y="3858768"/>
            <a:ext cx="777240" cy="429768"/>
          </a:xfrm>
          <a:prstGeom prst="rect">
            <a:avLst/>
          </a:prstGeom>
          <a:noFill/>
          <a:ln/>
        </p:spPr>
        <p:txBody>
          <a:bodyPr wrap="square" lIns="0" tIns="0" rIns="0" bIns="0" rtlCol="0" anchor="ctr"/>
          <a:lstStyle/>
          <a:p>
            <a:pPr marL="0" indent="0">
              <a:buNone/>
            </a:pPr>
            <a:r>
              <a:rPr lang="en-US" sz="1450" b="1" dirty="0">
                <a:solidFill>
                  <a:srgbClr val="15203A"/>
                </a:solidFill>
                <a:latin typeface="Calibri" pitchFamily="34" charset="0"/>
                <a:ea typeface="Calibri" pitchFamily="34" charset="-122"/>
                <a:cs typeface="Calibri" pitchFamily="34" charset="-120"/>
              </a:rPr>
              <a:t>HD 52</a:t>
            </a:r>
            <a:endParaRPr lang="en-US" sz="1450" dirty="0"/>
          </a:p>
        </p:txBody>
      </p:sp>
      <p:sp>
        <p:nvSpPr>
          <p:cNvPr id="28" name="Text 26"/>
          <p:cNvSpPr txBox="1"/>
          <p:nvPr/>
        </p:nvSpPr>
        <p:spPr>
          <a:xfrm>
            <a:off x="1417320" y="3877056"/>
            <a:ext cx="4526280" cy="393192"/>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Elyria / North Ridgeville · open</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Cliff Winkel (R) v. Mike Baker (D)</a:t>
            </a:r>
            <a:endParaRPr lang="en-US" sz="1100" dirty="0"/>
          </a:p>
        </p:txBody>
      </p:sp>
      <p:sp>
        <p:nvSpPr>
          <p:cNvPr id="29" name="Shape 27"/>
          <p:cNvSpPr/>
          <p:nvPr/>
        </p:nvSpPr>
        <p:spPr>
          <a:xfrm>
            <a:off x="6172200" y="3977640"/>
            <a:ext cx="266548" cy="192024"/>
          </a:xfrm>
          <a:prstGeom prst="rect">
            <a:avLst/>
          </a:prstGeom>
          <a:solidFill>
            <a:srgbClr val="C8102E"/>
          </a:solidFill>
          <a:ln w="12700">
            <a:solidFill>
              <a:srgbClr val="C8102E"/>
            </a:solidFill>
            <a:prstDash val="solid"/>
          </a:ln>
        </p:spPr>
        <p:txBody>
          <a:bodyPr/>
          <a:lstStyle/>
          <a:p>
            <a:endParaRPr lang="en-US"/>
          </a:p>
        </p:txBody>
      </p:sp>
      <p:sp>
        <p:nvSpPr>
          <p:cNvPr id="30" name="Text 28"/>
          <p:cNvSpPr txBox="1"/>
          <p:nvPr/>
        </p:nvSpPr>
        <p:spPr>
          <a:xfrm>
            <a:off x="6511900" y="3858768"/>
            <a:ext cx="822960" cy="429768"/>
          </a:xfrm>
          <a:prstGeom prst="rect">
            <a:avLst/>
          </a:prstGeom>
          <a:noFill/>
          <a:ln/>
        </p:spPr>
        <p:txBody>
          <a:bodyPr wrap="square" lIns="0" tIns="0" rIns="0" bIns="0" rtlCol="0" anchor="ctr"/>
          <a:lstStyle/>
          <a:p>
            <a:pPr marL="0" indent="0">
              <a:buNone/>
            </a:pPr>
            <a:r>
              <a:rPr lang="en-US" sz="1200" b="1" dirty="0">
                <a:solidFill>
                  <a:srgbClr val="15203A"/>
                </a:solidFill>
                <a:latin typeface="Calibri" pitchFamily="34" charset="0"/>
                <a:ea typeface="Calibri" pitchFamily="34" charset="-122"/>
                <a:cs typeface="Calibri" pitchFamily="34" charset="-120"/>
              </a:rPr>
              <a:t>+0.53%</a:t>
            </a:r>
            <a:endParaRPr lang="en-US" sz="1200" dirty="0"/>
          </a:p>
        </p:txBody>
      </p:sp>
      <p:sp>
        <p:nvSpPr>
          <p:cNvPr id="31" name="Shape 29"/>
          <p:cNvSpPr/>
          <p:nvPr/>
        </p:nvSpPr>
        <p:spPr>
          <a:xfrm>
            <a:off x="548640" y="4343400"/>
            <a:ext cx="7452360" cy="429768"/>
          </a:xfrm>
          <a:prstGeom prst="rect">
            <a:avLst/>
          </a:prstGeom>
          <a:solidFill>
            <a:srgbClr val="EDF2FC"/>
          </a:solidFill>
          <a:ln w="19050">
            <a:solidFill>
              <a:srgbClr val="1F4FC1"/>
            </a:solidFill>
            <a:prstDash val="solid"/>
          </a:ln>
        </p:spPr>
        <p:txBody>
          <a:bodyPr/>
          <a:lstStyle/>
          <a:p>
            <a:endParaRPr lang="en-US"/>
          </a:p>
        </p:txBody>
      </p:sp>
      <p:sp>
        <p:nvSpPr>
          <p:cNvPr id="32" name="Text 30"/>
          <p:cNvSpPr txBox="1"/>
          <p:nvPr/>
        </p:nvSpPr>
        <p:spPr>
          <a:xfrm>
            <a:off x="685800" y="4343400"/>
            <a:ext cx="777240" cy="429768"/>
          </a:xfrm>
          <a:prstGeom prst="rect">
            <a:avLst/>
          </a:prstGeom>
          <a:noFill/>
          <a:ln/>
        </p:spPr>
        <p:txBody>
          <a:bodyPr wrap="square" lIns="0" tIns="0" rIns="0" bIns="0" rtlCol="0" anchor="ctr"/>
          <a:lstStyle/>
          <a:p>
            <a:pPr marL="0" indent="0">
              <a:buNone/>
            </a:pPr>
            <a:r>
              <a:rPr lang="en-US" sz="1450" b="1" dirty="0">
                <a:solidFill>
                  <a:srgbClr val="15203A"/>
                </a:solidFill>
                <a:latin typeface="Calibri" pitchFamily="34" charset="0"/>
                <a:ea typeface="Calibri" pitchFamily="34" charset="-122"/>
                <a:cs typeface="Calibri" pitchFamily="34" charset="-120"/>
              </a:rPr>
              <a:t>HD 60</a:t>
            </a:r>
            <a:endParaRPr lang="en-US" sz="1450" dirty="0"/>
          </a:p>
        </p:txBody>
      </p:sp>
      <p:sp>
        <p:nvSpPr>
          <p:cNvPr id="33" name="Text 31"/>
          <p:cNvSpPr txBox="1"/>
          <p:nvPr/>
        </p:nvSpPr>
        <p:spPr>
          <a:xfrm>
            <a:off x="1417320" y="4361688"/>
            <a:ext cx="4526280" cy="393192"/>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Powell / Dublin</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Brian Lorenz (R) ★ v. Shelby Kimball (D)</a:t>
            </a:r>
            <a:endParaRPr lang="en-US" sz="1100" dirty="0"/>
          </a:p>
        </p:txBody>
      </p:sp>
      <p:sp>
        <p:nvSpPr>
          <p:cNvPr id="34" name="Shape 32"/>
          <p:cNvSpPr/>
          <p:nvPr/>
        </p:nvSpPr>
        <p:spPr>
          <a:xfrm>
            <a:off x="6172200" y="4462272"/>
            <a:ext cx="638708" cy="192024"/>
          </a:xfrm>
          <a:prstGeom prst="rect">
            <a:avLst/>
          </a:prstGeom>
          <a:solidFill>
            <a:srgbClr val="C8102E"/>
          </a:solidFill>
          <a:ln w="12700">
            <a:solidFill>
              <a:srgbClr val="C8102E"/>
            </a:solidFill>
            <a:prstDash val="solid"/>
          </a:ln>
        </p:spPr>
        <p:txBody>
          <a:bodyPr/>
          <a:lstStyle/>
          <a:p>
            <a:endParaRPr lang="en-US"/>
          </a:p>
        </p:txBody>
      </p:sp>
      <p:sp>
        <p:nvSpPr>
          <p:cNvPr id="35" name="Text 33"/>
          <p:cNvSpPr txBox="1"/>
          <p:nvPr/>
        </p:nvSpPr>
        <p:spPr>
          <a:xfrm>
            <a:off x="6884060" y="4343400"/>
            <a:ext cx="822960" cy="429768"/>
          </a:xfrm>
          <a:prstGeom prst="rect">
            <a:avLst/>
          </a:prstGeom>
          <a:noFill/>
          <a:ln/>
        </p:spPr>
        <p:txBody>
          <a:bodyPr wrap="square" lIns="0" tIns="0" rIns="0" bIns="0" rtlCol="0" anchor="ctr"/>
          <a:lstStyle/>
          <a:p>
            <a:pPr marL="0" indent="0">
              <a:buNone/>
            </a:pPr>
            <a:r>
              <a:rPr lang="en-US" sz="1200" b="1" dirty="0">
                <a:solidFill>
                  <a:srgbClr val="15203A"/>
                </a:solidFill>
                <a:latin typeface="Calibri" pitchFamily="34" charset="0"/>
                <a:ea typeface="Calibri" pitchFamily="34" charset="-122"/>
                <a:cs typeface="Calibri" pitchFamily="34" charset="-120"/>
              </a:rPr>
              <a:t>+1.27%</a:t>
            </a:r>
            <a:endParaRPr lang="en-US" sz="1200" dirty="0"/>
          </a:p>
        </p:txBody>
      </p:sp>
      <p:sp>
        <p:nvSpPr>
          <p:cNvPr id="36" name="Shape 34"/>
          <p:cNvSpPr/>
          <p:nvPr/>
        </p:nvSpPr>
        <p:spPr>
          <a:xfrm>
            <a:off x="548640" y="5138928"/>
            <a:ext cx="7452360" cy="429768"/>
          </a:xfrm>
          <a:prstGeom prst="rect">
            <a:avLst/>
          </a:prstGeom>
          <a:solidFill>
            <a:srgbClr val="FFFFFF"/>
          </a:solidFill>
          <a:ln w="9525">
            <a:solidFill>
              <a:srgbClr val="FFFFFF"/>
            </a:solidFill>
            <a:prstDash val="solid"/>
          </a:ln>
        </p:spPr>
        <p:txBody>
          <a:bodyPr/>
          <a:lstStyle/>
          <a:p>
            <a:endParaRPr lang="en-US"/>
          </a:p>
        </p:txBody>
      </p:sp>
      <p:sp>
        <p:nvSpPr>
          <p:cNvPr id="37" name="Text 35"/>
          <p:cNvSpPr txBox="1"/>
          <p:nvPr/>
        </p:nvSpPr>
        <p:spPr>
          <a:xfrm>
            <a:off x="685800" y="5138928"/>
            <a:ext cx="777240" cy="429768"/>
          </a:xfrm>
          <a:prstGeom prst="rect">
            <a:avLst/>
          </a:prstGeom>
          <a:noFill/>
          <a:ln/>
        </p:spPr>
        <p:txBody>
          <a:bodyPr wrap="square" lIns="0" tIns="0" rIns="0" bIns="0" rtlCol="0" anchor="ctr"/>
          <a:lstStyle/>
          <a:p>
            <a:pPr marL="0" indent="0">
              <a:buNone/>
            </a:pPr>
            <a:r>
              <a:rPr lang="en-US" sz="1450" b="1" dirty="0">
                <a:solidFill>
                  <a:srgbClr val="5A6478"/>
                </a:solidFill>
                <a:latin typeface="Calibri" pitchFamily="34" charset="0"/>
                <a:ea typeface="Calibri" pitchFamily="34" charset="-122"/>
                <a:cs typeface="Calibri" pitchFamily="34" charset="-120"/>
              </a:rPr>
              <a:t>HD 17</a:t>
            </a:r>
            <a:endParaRPr lang="en-US" sz="1450" dirty="0"/>
          </a:p>
        </p:txBody>
      </p:sp>
      <p:sp>
        <p:nvSpPr>
          <p:cNvPr id="38" name="Text 36"/>
          <p:cNvSpPr txBox="1"/>
          <p:nvPr/>
        </p:nvSpPr>
        <p:spPr>
          <a:xfrm>
            <a:off x="1417320" y="5157216"/>
            <a:ext cx="4526280" cy="393192"/>
          </a:xfrm>
          <a:prstGeom prst="rect">
            <a:avLst/>
          </a:prstGeom>
          <a:noFill/>
          <a:ln/>
        </p:spPr>
        <p:txBody>
          <a:bodyPr wrap="square" lIns="0" tIns="0" rIns="0" bIns="0" rtlCol="0" anchor="ctr"/>
          <a:lstStyle/>
          <a:p>
            <a:pPr marL="0" indent="0">
              <a:buNone/>
            </a:pPr>
            <a:r>
              <a:rPr lang="en-US" sz="1100" b="1" dirty="0">
                <a:solidFill>
                  <a:srgbClr val="5A6478"/>
                </a:solidFill>
                <a:latin typeface="Calibri" pitchFamily="34" charset="0"/>
                <a:ea typeface="Calibri" pitchFamily="34" charset="-122"/>
                <a:cs typeface="Calibri" pitchFamily="34" charset="-120"/>
              </a:rPr>
              <a:t>Berea / Olmsted Falls</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Mike Dovilla (R) ★ v. Megan Coy (D)</a:t>
            </a:r>
            <a:endParaRPr lang="en-US" sz="1100" dirty="0"/>
          </a:p>
        </p:txBody>
      </p:sp>
      <p:sp>
        <p:nvSpPr>
          <p:cNvPr id="39" name="Shape 37"/>
          <p:cNvSpPr/>
          <p:nvPr/>
        </p:nvSpPr>
        <p:spPr>
          <a:xfrm>
            <a:off x="6172200" y="5257800"/>
            <a:ext cx="1106424" cy="192024"/>
          </a:xfrm>
          <a:prstGeom prst="rect">
            <a:avLst/>
          </a:prstGeom>
          <a:solidFill>
            <a:srgbClr val="F3B8C1"/>
          </a:solidFill>
          <a:ln w="12700">
            <a:solidFill>
              <a:srgbClr val="F3B8C1"/>
            </a:solidFill>
            <a:prstDash val="solid"/>
          </a:ln>
        </p:spPr>
        <p:txBody>
          <a:bodyPr/>
          <a:lstStyle/>
          <a:p>
            <a:endParaRPr lang="en-US"/>
          </a:p>
        </p:txBody>
      </p:sp>
      <p:sp>
        <p:nvSpPr>
          <p:cNvPr id="40" name="Text 38"/>
          <p:cNvSpPr txBox="1"/>
          <p:nvPr/>
        </p:nvSpPr>
        <p:spPr>
          <a:xfrm>
            <a:off x="7351776" y="5138928"/>
            <a:ext cx="822960" cy="429768"/>
          </a:xfrm>
          <a:prstGeom prst="rect">
            <a:avLst/>
          </a:prstGeom>
          <a:noFill/>
          <a:ln/>
        </p:spPr>
        <p:txBody>
          <a:bodyPr wrap="square" lIns="0" tIns="0" rIns="0" bIns="0" rtlCol="0" anchor="ctr"/>
          <a:lstStyle/>
          <a:p>
            <a:pPr marL="0" indent="0">
              <a:buNone/>
            </a:pPr>
            <a:r>
              <a:rPr lang="en-US" sz="1200" b="1" dirty="0">
                <a:solidFill>
                  <a:srgbClr val="5A6478"/>
                </a:solidFill>
                <a:latin typeface="Calibri" pitchFamily="34" charset="0"/>
                <a:ea typeface="Calibri" pitchFamily="34" charset="-122"/>
                <a:cs typeface="Calibri" pitchFamily="34" charset="-120"/>
              </a:rPr>
              <a:t>+2.20%</a:t>
            </a:r>
            <a:endParaRPr lang="en-US" sz="1200" dirty="0"/>
          </a:p>
        </p:txBody>
      </p:sp>
      <p:sp>
        <p:nvSpPr>
          <p:cNvPr id="41" name="Shape 39"/>
          <p:cNvSpPr/>
          <p:nvPr/>
        </p:nvSpPr>
        <p:spPr>
          <a:xfrm>
            <a:off x="548640" y="5623560"/>
            <a:ext cx="7452360" cy="429768"/>
          </a:xfrm>
          <a:prstGeom prst="rect">
            <a:avLst/>
          </a:prstGeom>
          <a:solidFill>
            <a:srgbClr val="FFFFFF"/>
          </a:solidFill>
          <a:ln w="9525">
            <a:solidFill>
              <a:srgbClr val="FFFFFF"/>
            </a:solidFill>
            <a:prstDash val="solid"/>
          </a:ln>
        </p:spPr>
        <p:txBody>
          <a:bodyPr/>
          <a:lstStyle/>
          <a:p>
            <a:endParaRPr lang="en-US"/>
          </a:p>
        </p:txBody>
      </p:sp>
      <p:sp>
        <p:nvSpPr>
          <p:cNvPr id="42" name="Text 40"/>
          <p:cNvSpPr txBox="1"/>
          <p:nvPr/>
        </p:nvSpPr>
        <p:spPr>
          <a:xfrm>
            <a:off x="685800" y="5623560"/>
            <a:ext cx="777240" cy="429768"/>
          </a:xfrm>
          <a:prstGeom prst="rect">
            <a:avLst/>
          </a:prstGeom>
          <a:noFill/>
          <a:ln/>
        </p:spPr>
        <p:txBody>
          <a:bodyPr wrap="square" lIns="0" tIns="0" rIns="0" bIns="0" rtlCol="0" anchor="ctr"/>
          <a:lstStyle/>
          <a:p>
            <a:pPr marL="0" indent="0">
              <a:buNone/>
            </a:pPr>
            <a:r>
              <a:rPr lang="en-US" sz="1450" b="1" dirty="0">
                <a:solidFill>
                  <a:srgbClr val="5A6478"/>
                </a:solidFill>
                <a:latin typeface="Calibri" pitchFamily="34" charset="0"/>
                <a:ea typeface="Calibri" pitchFamily="34" charset="-122"/>
                <a:cs typeface="Calibri" pitchFamily="34" charset="-120"/>
              </a:rPr>
              <a:t>HD 39</a:t>
            </a:r>
            <a:endParaRPr lang="en-US" sz="1450" dirty="0"/>
          </a:p>
        </p:txBody>
      </p:sp>
      <p:sp>
        <p:nvSpPr>
          <p:cNvPr id="43" name="Text 41"/>
          <p:cNvSpPr txBox="1"/>
          <p:nvPr/>
        </p:nvSpPr>
        <p:spPr>
          <a:xfrm>
            <a:off x="1417320" y="5641848"/>
            <a:ext cx="4526280" cy="393192"/>
          </a:xfrm>
          <a:prstGeom prst="rect">
            <a:avLst/>
          </a:prstGeom>
          <a:noFill/>
          <a:ln/>
        </p:spPr>
        <p:txBody>
          <a:bodyPr wrap="square" lIns="0" tIns="0" rIns="0" bIns="0" rtlCol="0" anchor="ctr"/>
          <a:lstStyle/>
          <a:p>
            <a:pPr marL="0" indent="0">
              <a:buNone/>
            </a:pPr>
            <a:r>
              <a:rPr lang="en-US" sz="1100" b="1" dirty="0">
                <a:solidFill>
                  <a:srgbClr val="5A6478"/>
                </a:solidFill>
                <a:latin typeface="Calibri" pitchFamily="34" charset="0"/>
                <a:ea typeface="Calibri" pitchFamily="34" charset="-122"/>
                <a:cs typeface="Calibri" pitchFamily="34" charset="-120"/>
              </a:rPr>
              <a:t>Huber Heights / Dayton · open</a:t>
            </a:r>
            <a:endParaRPr lang="en-US" sz="1100" dirty="0"/>
          </a:p>
          <a:p>
            <a:pPr marL="0" indent="0">
              <a:buNone/>
            </a:pPr>
            <a:r>
              <a:rPr lang="en-US" sz="1100" dirty="0">
                <a:solidFill>
                  <a:srgbClr val="5A6478"/>
                </a:solidFill>
                <a:latin typeface="Calibri" pitchFamily="34" charset="0"/>
                <a:ea typeface="Calibri" pitchFamily="34" charset="-122"/>
                <a:cs typeface="Calibri" pitchFamily="34" charset="-120"/>
              </a:rPr>
              <a:t>Mark Campbell (R) v. DaQuan Neal (D)</a:t>
            </a:r>
            <a:endParaRPr lang="en-US" sz="1100" dirty="0"/>
          </a:p>
        </p:txBody>
      </p:sp>
      <p:sp>
        <p:nvSpPr>
          <p:cNvPr id="44" name="Shape 42"/>
          <p:cNvSpPr/>
          <p:nvPr/>
        </p:nvSpPr>
        <p:spPr>
          <a:xfrm>
            <a:off x="6172200" y="5742432"/>
            <a:ext cx="1327709" cy="192024"/>
          </a:xfrm>
          <a:prstGeom prst="rect">
            <a:avLst/>
          </a:prstGeom>
          <a:solidFill>
            <a:srgbClr val="F3B8C1"/>
          </a:solidFill>
          <a:ln w="12700">
            <a:solidFill>
              <a:srgbClr val="F3B8C1"/>
            </a:solidFill>
            <a:prstDash val="solid"/>
          </a:ln>
        </p:spPr>
        <p:txBody>
          <a:bodyPr/>
          <a:lstStyle/>
          <a:p>
            <a:endParaRPr lang="en-US"/>
          </a:p>
        </p:txBody>
      </p:sp>
      <p:sp>
        <p:nvSpPr>
          <p:cNvPr id="45" name="Text 43"/>
          <p:cNvSpPr txBox="1"/>
          <p:nvPr/>
        </p:nvSpPr>
        <p:spPr>
          <a:xfrm>
            <a:off x="7573061" y="5623560"/>
            <a:ext cx="822960" cy="429768"/>
          </a:xfrm>
          <a:prstGeom prst="rect">
            <a:avLst/>
          </a:prstGeom>
          <a:noFill/>
          <a:ln/>
        </p:spPr>
        <p:txBody>
          <a:bodyPr wrap="square" lIns="0" tIns="0" rIns="0" bIns="0" rtlCol="0" anchor="ctr"/>
          <a:lstStyle/>
          <a:p>
            <a:pPr marL="0" indent="0">
              <a:buNone/>
            </a:pPr>
            <a:r>
              <a:rPr lang="en-US" sz="1200" b="1" dirty="0">
                <a:solidFill>
                  <a:srgbClr val="5A6478"/>
                </a:solidFill>
                <a:latin typeface="Calibri" pitchFamily="34" charset="0"/>
                <a:ea typeface="Calibri" pitchFamily="34" charset="-122"/>
                <a:cs typeface="Calibri" pitchFamily="34" charset="-120"/>
              </a:rPr>
              <a:t>+2.64%</a:t>
            </a:r>
            <a:endParaRPr lang="en-US" sz="1200" dirty="0"/>
          </a:p>
        </p:txBody>
      </p:sp>
      <p:sp>
        <p:nvSpPr>
          <p:cNvPr id="46" name="Shape 44"/>
          <p:cNvSpPr/>
          <p:nvPr/>
        </p:nvSpPr>
        <p:spPr>
          <a:xfrm>
            <a:off x="6172200" y="1874520"/>
            <a:ext cx="0" cy="4224528"/>
          </a:xfrm>
          <a:prstGeom prst="line">
            <a:avLst/>
          </a:prstGeom>
          <a:noFill/>
          <a:ln w="12700">
            <a:solidFill>
              <a:srgbClr val="0F2557"/>
            </a:solidFill>
            <a:prstDash val="solid"/>
          </a:ln>
        </p:spPr>
        <p:txBody>
          <a:bodyPr/>
          <a:lstStyle/>
          <a:p>
            <a:endParaRPr lang="en-US"/>
          </a:p>
        </p:txBody>
      </p:sp>
      <p:sp>
        <p:nvSpPr>
          <p:cNvPr id="47" name="Shape 45"/>
          <p:cNvSpPr/>
          <p:nvPr/>
        </p:nvSpPr>
        <p:spPr>
          <a:xfrm>
            <a:off x="548640" y="4965192"/>
            <a:ext cx="7452360" cy="0"/>
          </a:xfrm>
          <a:prstGeom prst="line">
            <a:avLst/>
          </a:prstGeom>
          <a:noFill/>
          <a:ln w="25400">
            <a:solidFill>
              <a:srgbClr val="0F2557"/>
            </a:solidFill>
            <a:prstDash val="dash"/>
          </a:ln>
        </p:spPr>
        <p:txBody>
          <a:bodyPr/>
          <a:lstStyle/>
          <a:p>
            <a:endParaRPr lang="en-US"/>
          </a:p>
        </p:txBody>
      </p:sp>
      <p:sp>
        <p:nvSpPr>
          <p:cNvPr id="48" name="Text 46"/>
          <p:cNvSpPr txBox="1"/>
          <p:nvPr/>
        </p:nvSpPr>
        <p:spPr>
          <a:xfrm>
            <a:off x="685800" y="4855464"/>
            <a:ext cx="1325880" cy="219456"/>
          </a:xfrm>
          <a:prstGeom prst="rect">
            <a:avLst/>
          </a:prstGeom>
          <a:solidFill>
            <a:srgbClr val="0F2557"/>
          </a:solidFill>
          <a:ln/>
        </p:spPr>
        <p:txBody>
          <a:bodyPr wrap="square" lIns="0" tIns="0" rIns="0" bIns="0" rtlCol="0" anchor="ctr"/>
          <a:lstStyle/>
          <a:p>
            <a:pPr marL="0" indent="0" algn="ctr">
              <a:buNone/>
            </a:pPr>
            <a:r>
              <a:rPr lang="en-US" sz="950" b="1" dirty="0">
                <a:solidFill>
                  <a:srgbClr val="FFFFFF"/>
                </a:solidFill>
                <a:latin typeface="Courier New" pitchFamily="34" charset="0"/>
                <a:ea typeface="Courier New" pitchFamily="34" charset="-122"/>
                <a:cs typeface="Courier New" pitchFamily="34" charset="-120"/>
              </a:rPr>
              <a:t>NET +6 LINE</a:t>
            </a:r>
            <a:endParaRPr lang="en-US" sz="950" dirty="0"/>
          </a:p>
        </p:txBody>
      </p:sp>
      <p:sp>
        <p:nvSpPr>
          <p:cNvPr id="49" name="Shape 47"/>
          <p:cNvSpPr/>
          <p:nvPr/>
        </p:nvSpPr>
        <p:spPr>
          <a:xfrm>
            <a:off x="8229600" y="1600200"/>
            <a:ext cx="3410712" cy="4526280"/>
          </a:xfrm>
          <a:prstGeom prst="rect">
            <a:avLst/>
          </a:prstGeom>
          <a:solidFill>
            <a:srgbClr val="0F2557"/>
          </a:solidFill>
          <a:ln w="9525">
            <a:solidFill>
              <a:srgbClr val="0F2557"/>
            </a:solidFill>
            <a:prstDash val="solid"/>
          </a:ln>
        </p:spPr>
        <p:txBody>
          <a:bodyPr/>
          <a:lstStyle/>
          <a:p>
            <a:endParaRPr lang="en-US"/>
          </a:p>
        </p:txBody>
      </p:sp>
      <p:sp>
        <p:nvSpPr>
          <p:cNvPr id="50" name="Text 48"/>
          <p:cNvSpPr txBox="1"/>
          <p:nvPr/>
        </p:nvSpPr>
        <p:spPr>
          <a:xfrm>
            <a:off x="8458200" y="1755648"/>
            <a:ext cx="2953512" cy="274320"/>
          </a:xfrm>
          <a:prstGeom prst="rect">
            <a:avLst/>
          </a:prstGeom>
          <a:noFill/>
          <a:ln/>
        </p:spPr>
        <p:txBody>
          <a:bodyPr wrap="square" lIns="0" tIns="0" rIns="0" bIns="0" rtlCol="0" anchor="t"/>
          <a:lstStyle/>
          <a:p>
            <a:pPr marL="0" indent="0">
              <a:buNone/>
            </a:pPr>
            <a:r>
              <a:rPr lang="en-US" sz="1050" b="1" dirty="0">
                <a:solidFill>
                  <a:srgbClr val="C9D8F5"/>
                </a:solidFill>
                <a:latin typeface="Courier New" pitchFamily="34" charset="0"/>
                <a:ea typeface="Courier New" pitchFamily="34" charset="-122"/>
                <a:cs typeface="Courier New" pitchFamily="34" charset="-120"/>
              </a:rPr>
              <a:t>…AND HOLD THEIR OWN</a:t>
            </a:r>
            <a:endParaRPr lang="en-US" sz="1050" dirty="0"/>
          </a:p>
        </p:txBody>
      </p:sp>
      <p:sp>
        <p:nvSpPr>
          <p:cNvPr id="51" name="Text 49"/>
          <p:cNvSpPr txBox="1"/>
          <p:nvPr/>
        </p:nvSpPr>
        <p:spPr>
          <a:xfrm>
            <a:off x="8458200" y="2057400"/>
            <a:ext cx="2953512" cy="548640"/>
          </a:xfrm>
          <a:prstGeom prst="rect">
            <a:avLst/>
          </a:prstGeom>
          <a:noFill/>
          <a:ln/>
        </p:spPr>
        <p:txBody>
          <a:bodyPr wrap="square" lIns="0" tIns="0" rIns="0" bIns="0" rtlCol="0" anchor="t"/>
          <a:lstStyle/>
          <a:p>
            <a:pPr marL="0" indent="0">
              <a:buNone/>
            </a:pPr>
            <a:r>
              <a:rPr lang="en-US" sz="1250" dirty="0">
                <a:solidFill>
                  <a:srgbClr val="A9B6D3"/>
                </a:solidFill>
                <a:latin typeface="Calibri" pitchFamily="34" charset="0"/>
                <a:ea typeface="Calibri" pitchFamily="34" charset="-122"/>
                <a:cs typeface="Calibri" pitchFamily="34" charset="-120"/>
              </a:rPr>
              <a:t>Democrats’ thinnest seats. Each loss raises the number they must flip.</a:t>
            </a:r>
            <a:endParaRPr lang="en-US" sz="1250" dirty="0"/>
          </a:p>
        </p:txBody>
      </p:sp>
      <p:sp>
        <p:nvSpPr>
          <p:cNvPr id="52" name="Text 50"/>
          <p:cNvSpPr txBox="1"/>
          <p:nvPr/>
        </p:nvSpPr>
        <p:spPr>
          <a:xfrm>
            <a:off x="8458200" y="2697480"/>
            <a:ext cx="2377440" cy="274320"/>
          </a:xfrm>
          <a:prstGeom prst="rect">
            <a:avLst/>
          </a:prstGeom>
          <a:noFill/>
          <a:ln/>
        </p:spPr>
        <p:txBody>
          <a:bodyPr wrap="square" lIns="0" tIns="0" rIns="0" bIns="0" rtlCol="0" anchor="t"/>
          <a:lstStyle/>
          <a:p>
            <a:pPr marL="0" indent="0">
              <a:buNone/>
            </a:pPr>
            <a:r>
              <a:rPr lang="en-US" sz="1300" b="1" dirty="0">
                <a:solidFill>
                  <a:srgbClr val="FFFFFF"/>
                </a:solidFill>
                <a:latin typeface="Calibri" pitchFamily="34" charset="0"/>
                <a:ea typeface="Calibri" pitchFamily="34" charset="-122"/>
                <a:cs typeface="Calibri" pitchFamily="34" charset="-120"/>
              </a:rPr>
              <a:t>HD 10  </a:t>
            </a:r>
            <a:r>
              <a:rPr lang="en-US" sz="1050" dirty="0">
                <a:solidFill>
                  <a:srgbClr val="A9B6D3"/>
                </a:solidFill>
                <a:latin typeface="Calibri" pitchFamily="34" charset="0"/>
                <a:ea typeface="Calibri" pitchFamily="34" charset="-122"/>
                <a:cs typeface="Calibri" pitchFamily="34" charset="-120"/>
              </a:rPr>
              <a:t>Grove City</a:t>
            </a:r>
            <a:endParaRPr lang="en-US" sz="1500" dirty="0"/>
          </a:p>
        </p:txBody>
      </p:sp>
      <p:sp>
        <p:nvSpPr>
          <p:cNvPr id="53" name="Text 51"/>
          <p:cNvSpPr txBox="1"/>
          <p:nvPr/>
        </p:nvSpPr>
        <p:spPr>
          <a:xfrm>
            <a:off x="8458200" y="2971800"/>
            <a:ext cx="2468880" cy="274320"/>
          </a:xfrm>
          <a:prstGeom prst="rect">
            <a:avLst/>
          </a:prstGeom>
          <a:noFill/>
          <a:ln/>
        </p:spPr>
        <p:txBody>
          <a:bodyPr wrap="square" lIns="0" tIns="0" rIns="0" bIns="0" rtlCol="0" anchor="t"/>
          <a:lstStyle/>
          <a:p>
            <a:pPr marL="0" indent="0">
              <a:buNone/>
            </a:pPr>
            <a:r>
              <a:rPr lang="en-US" sz="1150" dirty="0">
                <a:solidFill>
                  <a:srgbClr val="FFFFFF"/>
                </a:solidFill>
                <a:latin typeface="Calibri" pitchFamily="34" charset="0"/>
                <a:ea typeface="Calibri" pitchFamily="34" charset="-122"/>
                <a:cs typeface="Calibri" pitchFamily="34" charset="-120"/>
              </a:rPr>
              <a:t>Mark Sigrist ★ v. Denise D’Angelo</a:t>
            </a:r>
            <a:endParaRPr lang="en-US" sz="1150" dirty="0"/>
          </a:p>
        </p:txBody>
      </p:sp>
      <p:sp>
        <p:nvSpPr>
          <p:cNvPr id="54" name="Text 52"/>
          <p:cNvSpPr txBox="1"/>
          <p:nvPr/>
        </p:nvSpPr>
        <p:spPr>
          <a:xfrm>
            <a:off x="10744200" y="2697480"/>
            <a:ext cx="685800" cy="502920"/>
          </a:xfrm>
          <a:prstGeom prst="rect">
            <a:avLst/>
          </a:prstGeom>
          <a:noFill/>
          <a:ln/>
        </p:spPr>
        <p:txBody>
          <a:bodyPr wrap="square" lIns="0" tIns="0" rIns="0" bIns="0" rtlCol="0" anchor="ctr"/>
          <a:lstStyle/>
          <a:p>
            <a:pPr marL="0" indent="0" algn="r">
              <a:buNone/>
            </a:pPr>
            <a:r>
              <a:rPr lang="en-US" sz="1400" b="1" dirty="0">
                <a:solidFill>
                  <a:srgbClr val="C9D8F5"/>
                </a:solidFill>
                <a:latin typeface="Calibri" pitchFamily="34" charset="0"/>
                <a:ea typeface="Calibri" pitchFamily="34" charset="-122"/>
                <a:cs typeface="Calibri" pitchFamily="34" charset="-120"/>
              </a:rPr>
              <a:t>0.40%</a:t>
            </a:r>
            <a:endParaRPr lang="en-US" sz="1400" dirty="0"/>
          </a:p>
        </p:txBody>
      </p:sp>
      <p:sp>
        <p:nvSpPr>
          <p:cNvPr id="55" name="Text 53"/>
          <p:cNvSpPr txBox="1"/>
          <p:nvPr/>
        </p:nvSpPr>
        <p:spPr>
          <a:xfrm>
            <a:off x="8458200" y="3364992"/>
            <a:ext cx="2377440" cy="274320"/>
          </a:xfrm>
          <a:prstGeom prst="rect">
            <a:avLst/>
          </a:prstGeom>
          <a:noFill/>
          <a:ln/>
        </p:spPr>
        <p:txBody>
          <a:bodyPr wrap="square" lIns="0" tIns="0" rIns="0" bIns="0" rtlCol="0" anchor="t"/>
          <a:lstStyle/>
          <a:p>
            <a:pPr marL="0" indent="0">
              <a:buNone/>
            </a:pPr>
            <a:r>
              <a:rPr lang="en-US" sz="1300" b="1" dirty="0">
                <a:solidFill>
                  <a:srgbClr val="FFFFFF"/>
                </a:solidFill>
                <a:latin typeface="Calibri" pitchFamily="34" charset="0"/>
                <a:ea typeface="Calibri" pitchFamily="34" charset="-122"/>
                <a:cs typeface="Calibri" pitchFamily="34" charset="-120"/>
              </a:rPr>
              <a:t>HD 23  </a:t>
            </a:r>
            <a:r>
              <a:rPr lang="en-US" sz="1050" dirty="0">
                <a:solidFill>
                  <a:srgbClr val="A9B6D3"/>
                </a:solidFill>
                <a:latin typeface="Calibri" pitchFamily="34" charset="0"/>
                <a:ea typeface="Calibri" pitchFamily="34" charset="-122"/>
                <a:cs typeface="Calibri" pitchFamily="34" charset="-120"/>
              </a:rPr>
              <a:t>Willowick</a:t>
            </a:r>
            <a:endParaRPr lang="en-US" sz="1500" dirty="0"/>
          </a:p>
        </p:txBody>
      </p:sp>
      <p:sp>
        <p:nvSpPr>
          <p:cNvPr id="56" name="Text 54"/>
          <p:cNvSpPr txBox="1"/>
          <p:nvPr/>
        </p:nvSpPr>
        <p:spPr>
          <a:xfrm>
            <a:off x="8458200" y="3639312"/>
            <a:ext cx="2468880" cy="274320"/>
          </a:xfrm>
          <a:prstGeom prst="rect">
            <a:avLst/>
          </a:prstGeom>
          <a:noFill/>
          <a:ln/>
        </p:spPr>
        <p:txBody>
          <a:bodyPr wrap="square" lIns="0" tIns="0" rIns="0" bIns="0" rtlCol="0" anchor="t"/>
          <a:lstStyle/>
          <a:p>
            <a:pPr marL="0" indent="0">
              <a:buNone/>
            </a:pPr>
            <a:r>
              <a:rPr lang="en-US" sz="1150" dirty="0">
                <a:solidFill>
                  <a:srgbClr val="FFFFFF"/>
                </a:solidFill>
                <a:latin typeface="Calibri" pitchFamily="34" charset="0"/>
                <a:ea typeface="Calibri" pitchFamily="34" charset="-122"/>
                <a:cs typeface="Calibri" pitchFamily="34" charset="-120"/>
              </a:rPr>
              <a:t>Daniel Troy ★ v. Julie Belich</a:t>
            </a:r>
            <a:endParaRPr lang="en-US" sz="1150" dirty="0"/>
          </a:p>
        </p:txBody>
      </p:sp>
      <p:sp>
        <p:nvSpPr>
          <p:cNvPr id="57" name="Text 55"/>
          <p:cNvSpPr txBox="1"/>
          <p:nvPr/>
        </p:nvSpPr>
        <p:spPr>
          <a:xfrm>
            <a:off x="10744200" y="3364992"/>
            <a:ext cx="685800" cy="502920"/>
          </a:xfrm>
          <a:prstGeom prst="rect">
            <a:avLst/>
          </a:prstGeom>
          <a:noFill/>
          <a:ln/>
        </p:spPr>
        <p:txBody>
          <a:bodyPr wrap="square" lIns="0" tIns="0" rIns="0" bIns="0" rtlCol="0" anchor="ctr"/>
          <a:lstStyle/>
          <a:p>
            <a:pPr marL="0" indent="0" algn="r">
              <a:buNone/>
            </a:pPr>
            <a:r>
              <a:rPr lang="en-US" sz="1400" b="1" dirty="0">
                <a:solidFill>
                  <a:srgbClr val="C9D8F5"/>
                </a:solidFill>
                <a:latin typeface="Calibri" pitchFamily="34" charset="0"/>
                <a:ea typeface="Calibri" pitchFamily="34" charset="-122"/>
                <a:cs typeface="Calibri" pitchFamily="34" charset="-120"/>
              </a:rPr>
              <a:t>0.46%</a:t>
            </a:r>
            <a:endParaRPr lang="en-US" sz="1400" dirty="0"/>
          </a:p>
        </p:txBody>
      </p:sp>
      <p:sp>
        <p:nvSpPr>
          <p:cNvPr id="58" name="Text 56"/>
          <p:cNvSpPr txBox="1"/>
          <p:nvPr/>
        </p:nvSpPr>
        <p:spPr>
          <a:xfrm>
            <a:off x="8458200" y="4032504"/>
            <a:ext cx="2377440" cy="274320"/>
          </a:xfrm>
          <a:prstGeom prst="rect">
            <a:avLst/>
          </a:prstGeom>
          <a:noFill/>
          <a:ln/>
        </p:spPr>
        <p:txBody>
          <a:bodyPr wrap="square" lIns="0" tIns="0" rIns="0" bIns="0" rtlCol="0" anchor="t"/>
          <a:lstStyle/>
          <a:p>
            <a:pPr marL="0" indent="0">
              <a:buNone/>
            </a:pPr>
            <a:r>
              <a:rPr lang="en-US" sz="1300" b="1" dirty="0">
                <a:solidFill>
                  <a:srgbClr val="FFFFFF"/>
                </a:solidFill>
                <a:latin typeface="Calibri" pitchFamily="34" charset="0"/>
                <a:ea typeface="Calibri" pitchFamily="34" charset="-122"/>
                <a:cs typeface="Calibri" pitchFamily="34" charset="-120"/>
              </a:rPr>
              <a:t>HD 14  </a:t>
            </a:r>
            <a:r>
              <a:rPr lang="en-US" sz="1050" dirty="0">
                <a:solidFill>
                  <a:srgbClr val="A9B6D3"/>
                </a:solidFill>
                <a:latin typeface="Calibri" pitchFamily="34" charset="0"/>
                <a:ea typeface="Calibri" pitchFamily="34" charset="-122"/>
                <a:cs typeface="Calibri" pitchFamily="34" charset="-120"/>
              </a:rPr>
              <a:t>Parma</a:t>
            </a:r>
            <a:endParaRPr lang="en-US" sz="1500" dirty="0"/>
          </a:p>
        </p:txBody>
      </p:sp>
      <p:sp>
        <p:nvSpPr>
          <p:cNvPr id="59" name="Text 57"/>
          <p:cNvSpPr txBox="1"/>
          <p:nvPr/>
        </p:nvSpPr>
        <p:spPr>
          <a:xfrm>
            <a:off x="8458200" y="4306824"/>
            <a:ext cx="2468880" cy="274320"/>
          </a:xfrm>
          <a:prstGeom prst="rect">
            <a:avLst/>
          </a:prstGeom>
          <a:noFill/>
          <a:ln/>
        </p:spPr>
        <p:txBody>
          <a:bodyPr wrap="square" lIns="0" tIns="0" rIns="0" bIns="0" rtlCol="0" anchor="t"/>
          <a:lstStyle/>
          <a:p>
            <a:pPr marL="0" indent="0">
              <a:buNone/>
            </a:pPr>
            <a:r>
              <a:rPr lang="en-US" sz="1150" dirty="0">
                <a:solidFill>
                  <a:srgbClr val="FFFFFF"/>
                </a:solidFill>
                <a:latin typeface="Calibri" pitchFamily="34" charset="0"/>
                <a:ea typeface="Calibri" pitchFamily="34" charset="-122"/>
                <a:cs typeface="Calibri" pitchFamily="34" charset="-120"/>
              </a:rPr>
              <a:t>Sean Brennan ★ v. David Morgan</a:t>
            </a:r>
            <a:endParaRPr lang="en-US" sz="1150" dirty="0"/>
          </a:p>
        </p:txBody>
      </p:sp>
      <p:sp>
        <p:nvSpPr>
          <p:cNvPr id="60" name="Text 58"/>
          <p:cNvSpPr txBox="1"/>
          <p:nvPr/>
        </p:nvSpPr>
        <p:spPr>
          <a:xfrm>
            <a:off x="10744200" y="4032504"/>
            <a:ext cx="685800" cy="502920"/>
          </a:xfrm>
          <a:prstGeom prst="rect">
            <a:avLst/>
          </a:prstGeom>
          <a:noFill/>
          <a:ln/>
        </p:spPr>
        <p:txBody>
          <a:bodyPr wrap="square" lIns="0" tIns="0" rIns="0" bIns="0" rtlCol="0" anchor="ctr"/>
          <a:lstStyle/>
          <a:p>
            <a:pPr marL="0" indent="0" algn="r">
              <a:buNone/>
            </a:pPr>
            <a:r>
              <a:rPr lang="en-US" sz="1400" b="1" dirty="0">
                <a:solidFill>
                  <a:srgbClr val="C9D8F5"/>
                </a:solidFill>
                <a:latin typeface="Calibri" pitchFamily="34" charset="0"/>
                <a:ea typeface="Calibri" pitchFamily="34" charset="-122"/>
                <a:cs typeface="Calibri" pitchFamily="34" charset="-120"/>
              </a:rPr>
              <a:t>1.20%</a:t>
            </a:r>
            <a:endParaRPr lang="en-US" sz="1400" dirty="0"/>
          </a:p>
        </p:txBody>
      </p:sp>
      <p:sp>
        <p:nvSpPr>
          <p:cNvPr id="61" name="Text 59"/>
          <p:cNvSpPr txBox="1"/>
          <p:nvPr/>
        </p:nvSpPr>
        <p:spPr>
          <a:xfrm>
            <a:off x="8458200" y="4700016"/>
            <a:ext cx="2377440" cy="274320"/>
          </a:xfrm>
          <a:prstGeom prst="rect">
            <a:avLst/>
          </a:prstGeom>
          <a:noFill/>
          <a:ln/>
        </p:spPr>
        <p:txBody>
          <a:bodyPr wrap="square" lIns="0" tIns="0" rIns="0" bIns="0" rtlCol="0" anchor="t"/>
          <a:lstStyle/>
          <a:p>
            <a:pPr marL="0" indent="0">
              <a:buNone/>
            </a:pPr>
            <a:r>
              <a:rPr lang="en-US" sz="1300" b="1" dirty="0">
                <a:solidFill>
                  <a:srgbClr val="FFFFFF"/>
                </a:solidFill>
                <a:latin typeface="Calibri" pitchFamily="34" charset="0"/>
                <a:ea typeface="Calibri" pitchFamily="34" charset="-122"/>
                <a:cs typeface="Calibri" pitchFamily="34" charset="-120"/>
              </a:rPr>
              <a:t>HD 53  </a:t>
            </a:r>
            <a:r>
              <a:rPr lang="en-US" sz="1050" dirty="0">
                <a:solidFill>
                  <a:srgbClr val="A9B6D3"/>
                </a:solidFill>
                <a:latin typeface="Calibri" pitchFamily="34" charset="0"/>
                <a:ea typeface="Calibri" pitchFamily="34" charset="-122"/>
                <a:cs typeface="Calibri" pitchFamily="34" charset="-120"/>
              </a:rPr>
              <a:t>Avon Lake · open</a:t>
            </a:r>
            <a:endParaRPr lang="en-US" sz="1500" dirty="0"/>
          </a:p>
        </p:txBody>
      </p:sp>
      <p:sp>
        <p:nvSpPr>
          <p:cNvPr id="62" name="Text 60"/>
          <p:cNvSpPr txBox="1"/>
          <p:nvPr/>
        </p:nvSpPr>
        <p:spPr>
          <a:xfrm>
            <a:off x="8458200" y="4974336"/>
            <a:ext cx="2468880" cy="274320"/>
          </a:xfrm>
          <a:prstGeom prst="rect">
            <a:avLst/>
          </a:prstGeom>
          <a:noFill/>
          <a:ln/>
        </p:spPr>
        <p:txBody>
          <a:bodyPr wrap="square" lIns="0" tIns="0" rIns="0" bIns="0" rtlCol="0" anchor="t"/>
          <a:lstStyle/>
          <a:p>
            <a:pPr marL="0" indent="0">
              <a:buNone/>
            </a:pPr>
            <a:r>
              <a:rPr lang="en-US" sz="1150" dirty="0">
                <a:solidFill>
                  <a:srgbClr val="FFFFFF"/>
                </a:solidFill>
                <a:latin typeface="Calibri" pitchFamily="34" charset="0"/>
                <a:ea typeface="Calibri" pitchFamily="34" charset="-122"/>
                <a:cs typeface="Calibri" pitchFamily="34" charset="-120"/>
              </a:rPr>
              <a:t>Matt Lundy v. Bradley Lacko</a:t>
            </a:r>
            <a:endParaRPr lang="en-US" sz="1150" dirty="0"/>
          </a:p>
        </p:txBody>
      </p:sp>
      <p:sp>
        <p:nvSpPr>
          <p:cNvPr id="63" name="Text 61"/>
          <p:cNvSpPr txBox="1"/>
          <p:nvPr/>
        </p:nvSpPr>
        <p:spPr>
          <a:xfrm>
            <a:off x="10744200" y="4700016"/>
            <a:ext cx="685800" cy="502920"/>
          </a:xfrm>
          <a:prstGeom prst="rect">
            <a:avLst/>
          </a:prstGeom>
          <a:noFill/>
          <a:ln/>
        </p:spPr>
        <p:txBody>
          <a:bodyPr wrap="square" lIns="0" tIns="0" rIns="0" bIns="0" rtlCol="0" anchor="ctr"/>
          <a:lstStyle/>
          <a:p>
            <a:pPr marL="0" indent="0" algn="r">
              <a:buNone/>
            </a:pPr>
            <a:r>
              <a:rPr lang="en-US" sz="1400" b="1" dirty="0">
                <a:solidFill>
                  <a:srgbClr val="C9D8F5"/>
                </a:solidFill>
                <a:latin typeface="Calibri" pitchFamily="34" charset="0"/>
                <a:ea typeface="Calibri" pitchFamily="34" charset="-122"/>
                <a:cs typeface="Calibri" pitchFamily="34" charset="-120"/>
              </a:rPr>
              <a:t>3.32%</a:t>
            </a:r>
            <a:endParaRPr lang="en-US" sz="1400" dirty="0"/>
          </a:p>
        </p:txBody>
      </p:sp>
      <p:sp>
        <p:nvSpPr>
          <p:cNvPr id="64" name="Text 62"/>
          <p:cNvSpPr txBox="1"/>
          <p:nvPr/>
        </p:nvSpPr>
        <p:spPr>
          <a:xfrm>
            <a:off x="8458200" y="5367528"/>
            <a:ext cx="2377440" cy="274320"/>
          </a:xfrm>
          <a:prstGeom prst="rect">
            <a:avLst/>
          </a:prstGeom>
          <a:noFill/>
          <a:ln/>
        </p:spPr>
        <p:txBody>
          <a:bodyPr wrap="square" lIns="0" tIns="0" rIns="0" bIns="0" rtlCol="0" anchor="t"/>
          <a:lstStyle/>
          <a:p>
            <a:pPr marL="0" indent="0">
              <a:buNone/>
            </a:pPr>
            <a:r>
              <a:rPr lang="en-US" sz="1300" b="1" dirty="0">
                <a:solidFill>
                  <a:srgbClr val="FFFFFF"/>
                </a:solidFill>
                <a:latin typeface="Calibri" pitchFamily="34" charset="0"/>
                <a:ea typeface="Calibri" pitchFamily="34" charset="-122"/>
                <a:cs typeface="Calibri" pitchFamily="34" charset="-120"/>
              </a:rPr>
              <a:t>HD 15  </a:t>
            </a:r>
            <a:r>
              <a:rPr lang="en-US" sz="1050" dirty="0">
                <a:solidFill>
                  <a:srgbClr val="A9B6D3"/>
                </a:solidFill>
                <a:latin typeface="Calibri" pitchFamily="34" charset="0"/>
                <a:ea typeface="Calibri" pitchFamily="34" charset="-122"/>
                <a:cs typeface="Calibri" pitchFamily="34" charset="-120"/>
              </a:rPr>
              <a:t>North Olmsted</a:t>
            </a:r>
            <a:endParaRPr lang="en-US" sz="1500" dirty="0"/>
          </a:p>
        </p:txBody>
      </p:sp>
      <p:sp>
        <p:nvSpPr>
          <p:cNvPr id="65" name="Text 63"/>
          <p:cNvSpPr txBox="1"/>
          <p:nvPr/>
        </p:nvSpPr>
        <p:spPr>
          <a:xfrm>
            <a:off x="8458200" y="5641848"/>
            <a:ext cx="2468880" cy="274320"/>
          </a:xfrm>
          <a:prstGeom prst="rect">
            <a:avLst/>
          </a:prstGeom>
          <a:noFill/>
          <a:ln/>
        </p:spPr>
        <p:txBody>
          <a:bodyPr wrap="square" lIns="0" tIns="0" rIns="0" bIns="0" rtlCol="0" anchor="t"/>
          <a:lstStyle/>
          <a:p>
            <a:pPr marL="0" indent="0">
              <a:buNone/>
            </a:pPr>
            <a:r>
              <a:rPr lang="en-US" sz="1150" dirty="0">
                <a:solidFill>
                  <a:srgbClr val="FFFFFF"/>
                </a:solidFill>
                <a:latin typeface="Calibri" pitchFamily="34" charset="0"/>
                <a:ea typeface="Calibri" pitchFamily="34" charset="-122"/>
                <a:cs typeface="Calibri" pitchFamily="34" charset="-120"/>
              </a:rPr>
              <a:t>Chris Glassburn ★ v. Daniel Conway</a:t>
            </a:r>
            <a:endParaRPr lang="en-US" sz="1150" dirty="0"/>
          </a:p>
        </p:txBody>
      </p:sp>
      <p:sp>
        <p:nvSpPr>
          <p:cNvPr id="66" name="Text 64"/>
          <p:cNvSpPr txBox="1"/>
          <p:nvPr/>
        </p:nvSpPr>
        <p:spPr>
          <a:xfrm>
            <a:off x="10744200" y="5367528"/>
            <a:ext cx="685800" cy="502920"/>
          </a:xfrm>
          <a:prstGeom prst="rect">
            <a:avLst/>
          </a:prstGeom>
          <a:noFill/>
          <a:ln/>
        </p:spPr>
        <p:txBody>
          <a:bodyPr wrap="square" lIns="0" tIns="0" rIns="0" bIns="0" rtlCol="0" anchor="ctr"/>
          <a:lstStyle/>
          <a:p>
            <a:pPr marL="0" indent="0" algn="r">
              <a:buNone/>
            </a:pPr>
            <a:r>
              <a:rPr lang="en-US" sz="1400" b="1" dirty="0">
                <a:solidFill>
                  <a:srgbClr val="C9D8F5"/>
                </a:solidFill>
                <a:latin typeface="Calibri" pitchFamily="34" charset="0"/>
                <a:ea typeface="Calibri" pitchFamily="34" charset="-122"/>
                <a:cs typeface="Calibri" pitchFamily="34" charset="-120"/>
              </a:rPr>
              <a:t>3.39%</a:t>
            </a:r>
            <a:endParaRPr lang="en-US" sz="1400" dirty="0"/>
          </a:p>
        </p:txBody>
      </p:sp>
      <p:sp>
        <p:nvSpPr>
          <p:cNvPr id="67" name="Text 65"/>
          <p:cNvSpPr txBox="1"/>
          <p:nvPr/>
        </p:nvSpPr>
        <p:spPr>
          <a:xfrm>
            <a:off x="548640" y="6382512"/>
            <a:ext cx="11064240" cy="292608"/>
          </a:xfrm>
          <a:prstGeom prst="rect">
            <a:avLst/>
          </a:prstGeom>
          <a:noFill/>
          <a:ln/>
        </p:spPr>
        <p:txBody>
          <a:bodyPr wrap="square" lIns="0" tIns="0" rIns="0" bIns="0" rtlCol="0" anchor="b"/>
          <a:lstStyle/>
          <a:p>
            <a:pPr marL="0" indent="0">
              <a:buNone/>
            </a:pPr>
            <a:r>
              <a:rPr lang="en-US" sz="850" dirty="0">
                <a:solidFill>
                  <a:srgbClr val="5A6478"/>
                </a:solidFill>
                <a:latin typeface="Courier New" pitchFamily="34" charset="0"/>
                <a:ea typeface="Courier New" pitchFamily="34" charset="-122"/>
                <a:cs typeface="Courier New" pitchFamily="34" charset="-120"/>
              </a:rPr>
              <a:t>Cushion = OMA 2026 Political Republican Index minus 50%, measured for the party holding the seat. ★ incumbent seeking re-election. Source: Ohio 2026 Legislative Battlegrounds (OMA 2026 Election Guide w/ Hannah News, Aug. 2026).</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411480"/>
            <a:ext cx="2139696" cy="292608"/>
          </a:xfrm>
          <a:prstGeom prst="roundRect">
            <a:avLst>
              <a:gd name="adj" fmla="val 50000"/>
            </a:avLst>
          </a:prstGeom>
          <a:solidFill>
            <a:srgbClr val="1F4FC1"/>
          </a:solidFill>
          <a:ln w="12700">
            <a:solidFill>
              <a:srgbClr val="1F4FC1"/>
            </a:solidFill>
            <a:prstDash val="solid"/>
          </a:ln>
        </p:spPr>
        <p:txBody>
          <a:bodyPr/>
          <a:lstStyle/>
          <a:p>
            <a:endParaRPr lang="en-US"/>
          </a:p>
        </p:txBody>
      </p:sp>
      <p:sp>
        <p:nvSpPr>
          <p:cNvPr id="3" name="Text 1"/>
          <p:cNvSpPr txBox="1"/>
          <p:nvPr/>
        </p:nvSpPr>
        <p:spPr>
          <a:xfrm>
            <a:off x="548640" y="411480"/>
            <a:ext cx="2139696" cy="292608"/>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ourier New" pitchFamily="34" charset="0"/>
                <a:ea typeface="Courier New" pitchFamily="34" charset="-122"/>
                <a:cs typeface="Courier New" pitchFamily="34" charset="-120"/>
              </a:rPr>
              <a:t>THE GENERAL ASSEMBLY</a:t>
            </a:r>
            <a:endParaRPr lang="en-US" sz="1100" dirty="0"/>
          </a:p>
        </p:txBody>
      </p:sp>
      <p:sp>
        <p:nvSpPr>
          <p:cNvPr id="4" name="Text 2"/>
          <p:cNvSpPr txBox="1"/>
          <p:nvPr/>
        </p:nvSpPr>
        <p:spPr>
          <a:xfrm>
            <a:off x="548640" y="804672"/>
            <a:ext cx="11064240" cy="685800"/>
          </a:xfrm>
          <a:prstGeom prst="rect">
            <a:avLst/>
          </a:prstGeom>
          <a:noFill/>
          <a:ln/>
        </p:spPr>
        <p:txBody>
          <a:bodyPr wrap="square" lIns="0" tIns="0" rIns="0" bIns="0" rtlCol="0" anchor="t"/>
          <a:lstStyle/>
          <a:p>
            <a:pPr marL="0" indent="0">
              <a:buNone/>
            </a:pPr>
            <a:r>
              <a:rPr lang="en-US" sz="3350" b="1" dirty="0">
                <a:solidFill>
                  <a:srgbClr val="15203A"/>
                </a:solidFill>
                <a:latin typeface="Calibri" pitchFamily="34" charset="0"/>
                <a:ea typeface="Calibri" pitchFamily="34" charset="-122"/>
                <a:cs typeface="Calibri" pitchFamily="34" charset="-120"/>
              </a:rPr>
              <a:t>The Senate supermajority is not really on the ballot</a:t>
            </a:r>
            <a:endParaRPr lang="en-US" sz="3350" dirty="0"/>
          </a:p>
        </p:txBody>
      </p:sp>
      <p:sp>
        <p:nvSpPr>
          <p:cNvPr id="5" name="Shape 3"/>
          <p:cNvSpPr/>
          <p:nvPr/>
        </p:nvSpPr>
        <p:spPr>
          <a:xfrm>
            <a:off x="685800" y="2011680"/>
            <a:ext cx="384048" cy="384048"/>
          </a:xfrm>
          <a:prstGeom prst="ellipse">
            <a:avLst/>
          </a:prstGeom>
          <a:solidFill>
            <a:srgbClr val="C9D8F5"/>
          </a:solidFill>
          <a:ln w="9525">
            <a:solidFill>
              <a:srgbClr val="C9D8F5"/>
            </a:solidFill>
            <a:prstDash val="solid"/>
          </a:ln>
        </p:spPr>
        <p:txBody>
          <a:bodyPr/>
          <a:lstStyle/>
          <a:p>
            <a:endParaRPr lang="en-US"/>
          </a:p>
        </p:txBody>
      </p:sp>
      <p:sp>
        <p:nvSpPr>
          <p:cNvPr id="6" name="Shape 4"/>
          <p:cNvSpPr/>
          <p:nvPr/>
        </p:nvSpPr>
        <p:spPr>
          <a:xfrm>
            <a:off x="685800" y="2514600"/>
            <a:ext cx="384048" cy="384048"/>
          </a:xfrm>
          <a:prstGeom prst="ellipse">
            <a:avLst/>
          </a:prstGeom>
          <a:solidFill>
            <a:srgbClr val="C9D8F5"/>
          </a:solidFill>
          <a:ln w="9525">
            <a:solidFill>
              <a:srgbClr val="C9D8F5"/>
            </a:solidFill>
            <a:prstDash val="solid"/>
          </a:ln>
        </p:spPr>
        <p:txBody>
          <a:bodyPr/>
          <a:lstStyle/>
          <a:p>
            <a:endParaRPr lang="en-US"/>
          </a:p>
        </p:txBody>
      </p:sp>
      <p:sp>
        <p:nvSpPr>
          <p:cNvPr id="7" name="Shape 5"/>
          <p:cNvSpPr/>
          <p:nvPr/>
        </p:nvSpPr>
        <p:spPr>
          <a:xfrm>
            <a:off x="685800" y="3017520"/>
            <a:ext cx="384048" cy="384048"/>
          </a:xfrm>
          <a:prstGeom prst="ellipse">
            <a:avLst/>
          </a:prstGeom>
          <a:solidFill>
            <a:srgbClr val="C9D8F5"/>
          </a:solidFill>
          <a:ln w="9525">
            <a:solidFill>
              <a:srgbClr val="C9D8F5"/>
            </a:solidFill>
            <a:prstDash val="solid"/>
          </a:ln>
        </p:spPr>
        <p:txBody>
          <a:bodyPr/>
          <a:lstStyle/>
          <a:p>
            <a:endParaRPr lang="en-US"/>
          </a:p>
        </p:txBody>
      </p:sp>
      <p:sp>
        <p:nvSpPr>
          <p:cNvPr id="8" name="Shape 6"/>
          <p:cNvSpPr/>
          <p:nvPr/>
        </p:nvSpPr>
        <p:spPr>
          <a:xfrm>
            <a:off x="1188720" y="2011680"/>
            <a:ext cx="384048" cy="384048"/>
          </a:xfrm>
          <a:prstGeom prst="ellipse">
            <a:avLst/>
          </a:prstGeom>
          <a:solidFill>
            <a:srgbClr val="1F4FC1"/>
          </a:solidFill>
          <a:ln w="9525">
            <a:solidFill>
              <a:srgbClr val="1F4FC1"/>
            </a:solidFill>
            <a:prstDash val="solid"/>
          </a:ln>
        </p:spPr>
        <p:txBody>
          <a:bodyPr/>
          <a:lstStyle/>
          <a:p>
            <a:endParaRPr lang="en-US"/>
          </a:p>
        </p:txBody>
      </p:sp>
      <p:sp>
        <p:nvSpPr>
          <p:cNvPr id="9" name="Shape 7"/>
          <p:cNvSpPr/>
          <p:nvPr/>
        </p:nvSpPr>
        <p:spPr>
          <a:xfrm>
            <a:off x="1188720" y="2514600"/>
            <a:ext cx="384048" cy="384048"/>
          </a:xfrm>
          <a:prstGeom prst="ellipse">
            <a:avLst/>
          </a:prstGeom>
          <a:solidFill>
            <a:srgbClr val="1F4FC1"/>
          </a:solidFill>
          <a:ln w="9525">
            <a:solidFill>
              <a:srgbClr val="1F4FC1"/>
            </a:solidFill>
            <a:prstDash val="solid"/>
          </a:ln>
        </p:spPr>
        <p:txBody>
          <a:bodyPr/>
          <a:lstStyle/>
          <a:p>
            <a:endParaRPr lang="en-US"/>
          </a:p>
        </p:txBody>
      </p:sp>
      <p:sp>
        <p:nvSpPr>
          <p:cNvPr id="10" name="Shape 8"/>
          <p:cNvSpPr/>
          <p:nvPr/>
        </p:nvSpPr>
        <p:spPr>
          <a:xfrm>
            <a:off x="1188720" y="3017520"/>
            <a:ext cx="384048" cy="384048"/>
          </a:xfrm>
          <a:prstGeom prst="ellipse">
            <a:avLst/>
          </a:prstGeom>
          <a:solidFill>
            <a:srgbClr val="1F4FC1"/>
          </a:solidFill>
          <a:ln w="9525">
            <a:solidFill>
              <a:srgbClr val="1F4FC1"/>
            </a:solidFill>
            <a:prstDash val="solid"/>
          </a:ln>
        </p:spPr>
        <p:txBody>
          <a:bodyPr/>
          <a:lstStyle/>
          <a:p>
            <a:endParaRPr lang="en-US"/>
          </a:p>
        </p:txBody>
      </p:sp>
      <p:sp>
        <p:nvSpPr>
          <p:cNvPr id="11" name="Shape 9"/>
          <p:cNvSpPr/>
          <p:nvPr/>
        </p:nvSpPr>
        <p:spPr>
          <a:xfrm>
            <a:off x="1691640" y="2011680"/>
            <a:ext cx="384048" cy="384048"/>
          </a:xfrm>
          <a:prstGeom prst="ellipse">
            <a:avLst/>
          </a:prstGeom>
          <a:solidFill>
            <a:srgbClr val="1F4FC1"/>
          </a:solidFill>
          <a:ln w="9525">
            <a:solidFill>
              <a:srgbClr val="1F4FC1"/>
            </a:solidFill>
            <a:prstDash val="solid"/>
          </a:ln>
        </p:spPr>
        <p:txBody>
          <a:bodyPr/>
          <a:lstStyle/>
          <a:p>
            <a:endParaRPr lang="en-US"/>
          </a:p>
        </p:txBody>
      </p:sp>
      <p:sp>
        <p:nvSpPr>
          <p:cNvPr id="12" name="Shape 10"/>
          <p:cNvSpPr/>
          <p:nvPr/>
        </p:nvSpPr>
        <p:spPr>
          <a:xfrm>
            <a:off x="1691640" y="2514600"/>
            <a:ext cx="384048" cy="384048"/>
          </a:xfrm>
          <a:prstGeom prst="ellipse">
            <a:avLst/>
          </a:prstGeom>
          <a:solidFill>
            <a:srgbClr val="1F4FC1"/>
          </a:solidFill>
          <a:ln w="9525">
            <a:solidFill>
              <a:srgbClr val="1F4FC1"/>
            </a:solidFill>
            <a:prstDash val="solid"/>
          </a:ln>
        </p:spPr>
        <p:txBody>
          <a:bodyPr/>
          <a:lstStyle/>
          <a:p>
            <a:endParaRPr lang="en-US"/>
          </a:p>
        </p:txBody>
      </p:sp>
      <p:sp>
        <p:nvSpPr>
          <p:cNvPr id="13" name="Shape 11"/>
          <p:cNvSpPr/>
          <p:nvPr/>
        </p:nvSpPr>
        <p:spPr>
          <a:xfrm>
            <a:off x="1691640" y="3017520"/>
            <a:ext cx="384048" cy="384048"/>
          </a:xfrm>
          <a:prstGeom prst="ellipse">
            <a:avLst/>
          </a:prstGeom>
          <a:solidFill>
            <a:srgbClr val="1F4FC1"/>
          </a:solidFill>
          <a:ln w="9525">
            <a:solidFill>
              <a:srgbClr val="1F4FC1"/>
            </a:solidFill>
            <a:prstDash val="solid"/>
          </a:ln>
        </p:spPr>
        <p:txBody>
          <a:bodyPr/>
          <a:lstStyle/>
          <a:p>
            <a:endParaRPr lang="en-US"/>
          </a:p>
        </p:txBody>
      </p:sp>
      <p:sp>
        <p:nvSpPr>
          <p:cNvPr id="14" name="Shape 12"/>
          <p:cNvSpPr/>
          <p:nvPr/>
        </p:nvSpPr>
        <p:spPr>
          <a:xfrm>
            <a:off x="2194560" y="2011680"/>
            <a:ext cx="384048" cy="384048"/>
          </a:xfrm>
          <a:prstGeom prst="ellipse">
            <a:avLst/>
          </a:prstGeom>
          <a:solidFill>
            <a:srgbClr val="FFFFFF"/>
          </a:solidFill>
          <a:ln w="38100">
            <a:solidFill>
              <a:srgbClr val="C8102E"/>
            </a:solidFill>
            <a:prstDash val="solid"/>
          </a:ln>
        </p:spPr>
        <p:txBody>
          <a:bodyPr/>
          <a:lstStyle/>
          <a:p>
            <a:endParaRPr lang="en-US"/>
          </a:p>
        </p:txBody>
      </p:sp>
      <p:sp>
        <p:nvSpPr>
          <p:cNvPr id="15" name="Shape 13"/>
          <p:cNvSpPr/>
          <p:nvPr/>
        </p:nvSpPr>
        <p:spPr>
          <a:xfrm>
            <a:off x="2194560" y="2514600"/>
            <a:ext cx="384048" cy="384048"/>
          </a:xfrm>
          <a:prstGeom prst="ellipse">
            <a:avLst/>
          </a:prstGeom>
          <a:solidFill>
            <a:srgbClr val="FFFFFF"/>
          </a:solidFill>
          <a:ln w="38100">
            <a:solidFill>
              <a:srgbClr val="C8102E"/>
            </a:solidFill>
            <a:prstDash val="solid"/>
          </a:ln>
        </p:spPr>
        <p:txBody>
          <a:bodyPr/>
          <a:lstStyle/>
          <a:p>
            <a:endParaRPr lang="en-US"/>
          </a:p>
        </p:txBody>
      </p:sp>
      <p:sp>
        <p:nvSpPr>
          <p:cNvPr id="16" name="Shape 14"/>
          <p:cNvSpPr/>
          <p:nvPr/>
        </p:nvSpPr>
        <p:spPr>
          <a:xfrm>
            <a:off x="2194560" y="3017520"/>
            <a:ext cx="384048" cy="384048"/>
          </a:xfrm>
          <a:prstGeom prst="ellipse">
            <a:avLst/>
          </a:prstGeom>
          <a:solidFill>
            <a:srgbClr val="FFFFFF"/>
          </a:solidFill>
          <a:ln w="38100">
            <a:solidFill>
              <a:srgbClr val="C8102E"/>
            </a:solidFill>
            <a:prstDash val="solid"/>
          </a:ln>
        </p:spPr>
        <p:txBody>
          <a:bodyPr/>
          <a:lstStyle/>
          <a:p>
            <a:endParaRPr lang="en-US"/>
          </a:p>
        </p:txBody>
      </p:sp>
      <p:sp>
        <p:nvSpPr>
          <p:cNvPr id="17" name="Shape 15"/>
          <p:cNvSpPr/>
          <p:nvPr/>
        </p:nvSpPr>
        <p:spPr>
          <a:xfrm>
            <a:off x="2697480" y="2011680"/>
            <a:ext cx="384048" cy="384048"/>
          </a:xfrm>
          <a:prstGeom prst="ellipse">
            <a:avLst/>
          </a:prstGeom>
          <a:solidFill>
            <a:srgbClr val="FFFFFF"/>
          </a:solidFill>
          <a:ln w="38100">
            <a:solidFill>
              <a:srgbClr val="C8102E"/>
            </a:solidFill>
            <a:prstDash val="solid"/>
          </a:ln>
        </p:spPr>
        <p:txBody>
          <a:bodyPr/>
          <a:lstStyle/>
          <a:p>
            <a:endParaRPr lang="en-US"/>
          </a:p>
        </p:txBody>
      </p:sp>
      <p:sp>
        <p:nvSpPr>
          <p:cNvPr id="18" name="Shape 16"/>
          <p:cNvSpPr/>
          <p:nvPr/>
        </p:nvSpPr>
        <p:spPr>
          <a:xfrm>
            <a:off x="2697480" y="2514600"/>
            <a:ext cx="384048" cy="384048"/>
          </a:xfrm>
          <a:prstGeom prst="ellipse">
            <a:avLst/>
          </a:prstGeom>
          <a:solidFill>
            <a:srgbClr val="FFFFFF"/>
          </a:solidFill>
          <a:ln w="38100">
            <a:solidFill>
              <a:srgbClr val="C8102E"/>
            </a:solidFill>
            <a:prstDash val="solid"/>
          </a:ln>
        </p:spPr>
        <p:txBody>
          <a:bodyPr/>
          <a:lstStyle/>
          <a:p>
            <a:endParaRPr lang="en-US"/>
          </a:p>
        </p:txBody>
      </p:sp>
      <p:sp>
        <p:nvSpPr>
          <p:cNvPr id="19" name="Shape 17"/>
          <p:cNvSpPr/>
          <p:nvPr/>
        </p:nvSpPr>
        <p:spPr>
          <a:xfrm>
            <a:off x="2697480" y="3017520"/>
            <a:ext cx="384048" cy="384048"/>
          </a:xfrm>
          <a:prstGeom prst="ellipse">
            <a:avLst/>
          </a:prstGeom>
          <a:solidFill>
            <a:srgbClr val="C8102E"/>
          </a:solidFill>
          <a:ln w="9525">
            <a:solidFill>
              <a:srgbClr val="C8102E"/>
            </a:solidFill>
            <a:prstDash val="solid"/>
          </a:ln>
        </p:spPr>
        <p:txBody>
          <a:bodyPr/>
          <a:lstStyle/>
          <a:p>
            <a:endParaRPr lang="en-US"/>
          </a:p>
        </p:txBody>
      </p:sp>
      <p:sp>
        <p:nvSpPr>
          <p:cNvPr id="20" name="Shape 18"/>
          <p:cNvSpPr/>
          <p:nvPr/>
        </p:nvSpPr>
        <p:spPr>
          <a:xfrm>
            <a:off x="3200400" y="2011680"/>
            <a:ext cx="384048" cy="384048"/>
          </a:xfrm>
          <a:prstGeom prst="ellipse">
            <a:avLst/>
          </a:prstGeom>
          <a:solidFill>
            <a:srgbClr val="C8102E"/>
          </a:solidFill>
          <a:ln w="9525">
            <a:solidFill>
              <a:srgbClr val="C8102E"/>
            </a:solidFill>
            <a:prstDash val="solid"/>
          </a:ln>
        </p:spPr>
        <p:txBody>
          <a:bodyPr/>
          <a:lstStyle/>
          <a:p>
            <a:endParaRPr lang="en-US"/>
          </a:p>
        </p:txBody>
      </p:sp>
      <p:sp>
        <p:nvSpPr>
          <p:cNvPr id="21" name="Shape 19"/>
          <p:cNvSpPr/>
          <p:nvPr/>
        </p:nvSpPr>
        <p:spPr>
          <a:xfrm>
            <a:off x="3200400" y="2514600"/>
            <a:ext cx="384048" cy="384048"/>
          </a:xfrm>
          <a:prstGeom prst="ellipse">
            <a:avLst/>
          </a:prstGeom>
          <a:solidFill>
            <a:srgbClr val="C8102E"/>
          </a:solidFill>
          <a:ln w="9525">
            <a:solidFill>
              <a:srgbClr val="C8102E"/>
            </a:solidFill>
            <a:prstDash val="solid"/>
          </a:ln>
        </p:spPr>
        <p:txBody>
          <a:bodyPr/>
          <a:lstStyle/>
          <a:p>
            <a:endParaRPr lang="en-US"/>
          </a:p>
        </p:txBody>
      </p:sp>
      <p:sp>
        <p:nvSpPr>
          <p:cNvPr id="22" name="Shape 20"/>
          <p:cNvSpPr/>
          <p:nvPr/>
        </p:nvSpPr>
        <p:spPr>
          <a:xfrm>
            <a:off x="3200400" y="3017520"/>
            <a:ext cx="384048" cy="384048"/>
          </a:xfrm>
          <a:prstGeom prst="ellipse">
            <a:avLst/>
          </a:prstGeom>
          <a:solidFill>
            <a:srgbClr val="C8102E"/>
          </a:solidFill>
          <a:ln w="9525">
            <a:solidFill>
              <a:srgbClr val="C8102E"/>
            </a:solidFill>
            <a:prstDash val="solid"/>
          </a:ln>
        </p:spPr>
        <p:txBody>
          <a:bodyPr/>
          <a:lstStyle/>
          <a:p>
            <a:endParaRPr lang="en-US"/>
          </a:p>
        </p:txBody>
      </p:sp>
      <p:sp>
        <p:nvSpPr>
          <p:cNvPr id="23" name="Shape 21"/>
          <p:cNvSpPr/>
          <p:nvPr/>
        </p:nvSpPr>
        <p:spPr>
          <a:xfrm>
            <a:off x="3703320" y="2011680"/>
            <a:ext cx="384048" cy="384048"/>
          </a:xfrm>
          <a:prstGeom prst="ellipse">
            <a:avLst/>
          </a:prstGeom>
          <a:solidFill>
            <a:srgbClr val="C8102E"/>
          </a:solidFill>
          <a:ln w="9525">
            <a:solidFill>
              <a:srgbClr val="C8102E"/>
            </a:solidFill>
            <a:prstDash val="solid"/>
          </a:ln>
        </p:spPr>
        <p:txBody>
          <a:bodyPr/>
          <a:lstStyle/>
          <a:p>
            <a:endParaRPr lang="en-US"/>
          </a:p>
        </p:txBody>
      </p:sp>
      <p:sp>
        <p:nvSpPr>
          <p:cNvPr id="24" name="Shape 22"/>
          <p:cNvSpPr/>
          <p:nvPr/>
        </p:nvSpPr>
        <p:spPr>
          <a:xfrm>
            <a:off x="3703320" y="2514600"/>
            <a:ext cx="384048" cy="384048"/>
          </a:xfrm>
          <a:prstGeom prst="ellipse">
            <a:avLst/>
          </a:prstGeom>
          <a:solidFill>
            <a:srgbClr val="C8102E"/>
          </a:solidFill>
          <a:ln w="9525">
            <a:solidFill>
              <a:srgbClr val="C8102E"/>
            </a:solidFill>
            <a:prstDash val="solid"/>
          </a:ln>
        </p:spPr>
        <p:txBody>
          <a:bodyPr/>
          <a:lstStyle/>
          <a:p>
            <a:endParaRPr lang="en-US"/>
          </a:p>
        </p:txBody>
      </p:sp>
      <p:sp>
        <p:nvSpPr>
          <p:cNvPr id="25" name="Shape 23"/>
          <p:cNvSpPr/>
          <p:nvPr/>
        </p:nvSpPr>
        <p:spPr>
          <a:xfrm>
            <a:off x="3703320" y="3017520"/>
            <a:ext cx="384048" cy="384048"/>
          </a:xfrm>
          <a:prstGeom prst="ellipse">
            <a:avLst/>
          </a:prstGeom>
          <a:solidFill>
            <a:srgbClr val="F3B8C1"/>
          </a:solidFill>
          <a:ln w="9525">
            <a:solidFill>
              <a:srgbClr val="F3B8C1"/>
            </a:solidFill>
            <a:prstDash val="solid"/>
          </a:ln>
        </p:spPr>
        <p:txBody>
          <a:bodyPr/>
          <a:lstStyle/>
          <a:p>
            <a:endParaRPr lang="en-US"/>
          </a:p>
        </p:txBody>
      </p:sp>
      <p:sp>
        <p:nvSpPr>
          <p:cNvPr id="26" name="Shape 24"/>
          <p:cNvSpPr/>
          <p:nvPr/>
        </p:nvSpPr>
        <p:spPr>
          <a:xfrm>
            <a:off x="4206240" y="2011680"/>
            <a:ext cx="384048" cy="384048"/>
          </a:xfrm>
          <a:prstGeom prst="ellipse">
            <a:avLst/>
          </a:prstGeom>
          <a:solidFill>
            <a:srgbClr val="F3B8C1"/>
          </a:solidFill>
          <a:ln w="9525">
            <a:solidFill>
              <a:srgbClr val="F3B8C1"/>
            </a:solidFill>
            <a:prstDash val="solid"/>
          </a:ln>
        </p:spPr>
        <p:txBody>
          <a:bodyPr/>
          <a:lstStyle/>
          <a:p>
            <a:endParaRPr lang="en-US"/>
          </a:p>
        </p:txBody>
      </p:sp>
      <p:sp>
        <p:nvSpPr>
          <p:cNvPr id="27" name="Shape 25"/>
          <p:cNvSpPr/>
          <p:nvPr/>
        </p:nvSpPr>
        <p:spPr>
          <a:xfrm>
            <a:off x="4206240" y="2514600"/>
            <a:ext cx="384048" cy="384048"/>
          </a:xfrm>
          <a:prstGeom prst="ellipse">
            <a:avLst/>
          </a:prstGeom>
          <a:solidFill>
            <a:srgbClr val="F3B8C1"/>
          </a:solidFill>
          <a:ln w="9525">
            <a:solidFill>
              <a:srgbClr val="F3B8C1"/>
            </a:solidFill>
            <a:prstDash val="solid"/>
          </a:ln>
        </p:spPr>
        <p:txBody>
          <a:bodyPr/>
          <a:lstStyle/>
          <a:p>
            <a:endParaRPr lang="en-US"/>
          </a:p>
        </p:txBody>
      </p:sp>
      <p:sp>
        <p:nvSpPr>
          <p:cNvPr id="28" name="Shape 26"/>
          <p:cNvSpPr/>
          <p:nvPr/>
        </p:nvSpPr>
        <p:spPr>
          <a:xfrm>
            <a:off x="4206240" y="3017520"/>
            <a:ext cx="384048" cy="384048"/>
          </a:xfrm>
          <a:prstGeom prst="ellipse">
            <a:avLst/>
          </a:prstGeom>
          <a:solidFill>
            <a:srgbClr val="F3B8C1"/>
          </a:solidFill>
          <a:ln w="9525">
            <a:solidFill>
              <a:srgbClr val="F3B8C1"/>
            </a:solidFill>
            <a:prstDash val="solid"/>
          </a:ln>
        </p:spPr>
        <p:txBody>
          <a:bodyPr/>
          <a:lstStyle/>
          <a:p>
            <a:endParaRPr lang="en-US"/>
          </a:p>
        </p:txBody>
      </p:sp>
      <p:sp>
        <p:nvSpPr>
          <p:cNvPr id="29" name="Shape 27"/>
          <p:cNvSpPr/>
          <p:nvPr/>
        </p:nvSpPr>
        <p:spPr>
          <a:xfrm>
            <a:off x="4709160" y="2011680"/>
            <a:ext cx="384048" cy="384048"/>
          </a:xfrm>
          <a:prstGeom prst="ellipse">
            <a:avLst/>
          </a:prstGeom>
          <a:solidFill>
            <a:srgbClr val="F3B8C1"/>
          </a:solidFill>
          <a:ln w="9525">
            <a:solidFill>
              <a:srgbClr val="F3B8C1"/>
            </a:solidFill>
            <a:prstDash val="solid"/>
          </a:ln>
        </p:spPr>
        <p:txBody>
          <a:bodyPr/>
          <a:lstStyle/>
          <a:p>
            <a:endParaRPr lang="en-US"/>
          </a:p>
        </p:txBody>
      </p:sp>
      <p:sp>
        <p:nvSpPr>
          <p:cNvPr id="30" name="Shape 28"/>
          <p:cNvSpPr/>
          <p:nvPr/>
        </p:nvSpPr>
        <p:spPr>
          <a:xfrm>
            <a:off x="4709160" y="2514600"/>
            <a:ext cx="384048" cy="384048"/>
          </a:xfrm>
          <a:prstGeom prst="ellipse">
            <a:avLst/>
          </a:prstGeom>
          <a:solidFill>
            <a:srgbClr val="F3B8C1"/>
          </a:solidFill>
          <a:ln w="9525">
            <a:solidFill>
              <a:srgbClr val="F3B8C1"/>
            </a:solidFill>
            <a:prstDash val="solid"/>
          </a:ln>
        </p:spPr>
        <p:txBody>
          <a:bodyPr/>
          <a:lstStyle/>
          <a:p>
            <a:endParaRPr lang="en-US"/>
          </a:p>
        </p:txBody>
      </p:sp>
      <p:sp>
        <p:nvSpPr>
          <p:cNvPr id="31" name="Shape 29"/>
          <p:cNvSpPr/>
          <p:nvPr/>
        </p:nvSpPr>
        <p:spPr>
          <a:xfrm>
            <a:off x="4709160" y="3017520"/>
            <a:ext cx="384048" cy="384048"/>
          </a:xfrm>
          <a:prstGeom prst="ellipse">
            <a:avLst/>
          </a:prstGeom>
          <a:solidFill>
            <a:srgbClr val="F3B8C1"/>
          </a:solidFill>
          <a:ln w="9525">
            <a:solidFill>
              <a:srgbClr val="F3B8C1"/>
            </a:solidFill>
            <a:prstDash val="solid"/>
          </a:ln>
        </p:spPr>
        <p:txBody>
          <a:bodyPr/>
          <a:lstStyle/>
          <a:p>
            <a:endParaRPr lang="en-US"/>
          </a:p>
        </p:txBody>
      </p:sp>
      <p:sp>
        <p:nvSpPr>
          <p:cNvPr id="32" name="Shape 30"/>
          <p:cNvSpPr/>
          <p:nvPr/>
        </p:nvSpPr>
        <p:spPr>
          <a:xfrm>
            <a:off x="5212080" y="2011680"/>
            <a:ext cx="384048" cy="384048"/>
          </a:xfrm>
          <a:prstGeom prst="ellipse">
            <a:avLst/>
          </a:prstGeom>
          <a:solidFill>
            <a:srgbClr val="F3B8C1"/>
          </a:solidFill>
          <a:ln w="9525">
            <a:solidFill>
              <a:srgbClr val="F3B8C1"/>
            </a:solidFill>
            <a:prstDash val="solid"/>
          </a:ln>
        </p:spPr>
        <p:txBody>
          <a:bodyPr/>
          <a:lstStyle/>
          <a:p>
            <a:endParaRPr lang="en-US"/>
          </a:p>
        </p:txBody>
      </p:sp>
      <p:sp>
        <p:nvSpPr>
          <p:cNvPr id="33" name="Shape 31"/>
          <p:cNvSpPr/>
          <p:nvPr/>
        </p:nvSpPr>
        <p:spPr>
          <a:xfrm>
            <a:off x="5212080" y="2514600"/>
            <a:ext cx="384048" cy="384048"/>
          </a:xfrm>
          <a:prstGeom prst="ellipse">
            <a:avLst/>
          </a:prstGeom>
          <a:solidFill>
            <a:srgbClr val="F3B8C1"/>
          </a:solidFill>
          <a:ln w="9525">
            <a:solidFill>
              <a:srgbClr val="F3B8C1"/>
            </a:solidFill>
            <a:prstDash val="solid"/>
          </a:ln>
        </p:spPr>
        <p:txBody>
          <a:bodyPr/>
          <a:lstStyle/>
          <a:p>
            <a:endParaRPr lang="en-US"/>
          </a:p>
        </p:txBody>
      </p:sp>
      <p:sp>
        <p:nvSpPr>
          <p:cNvPr id="34" name="Shape 32"/>
          <p:cNvSpPr/>
          <p:nvPr/>
        </p:nvSpPr>
        <p:spPr>
          <a:xfrm>
            <a:off x="5212080" y="3017520"/>
            <a:ext cx="384048" cy="384048"/>
          </a:xfrm>
          <a:prstGeom prst="ellipse">
            <a:avLst/>
          </a:prstGeom>
          <a:solidFill>
            <a:srgbClr val="F3B8C1"/>
          </a:solidFill>
          <a:ln w="9525">
            <a:solidFill>
              <a:srgbClr val="F3B8C1"/>
            </a:solidFill>
            <a:prstDash val="solid"/>
          </a:ln>
        </p:spPr>
        <p:txBody>
          <a:bodyPr/>
          <a:lstStyle/>
          <a:p>
            <a:endParaRPr lang="en-US"/>
          </a:p>
        </p:txBody>
      </p:sp>
      <p:sp>
        <p:nvSpPr>
          <p:cNvPr id="35" name="Shape 33"/>
          <p:cNvSpPr/>
          <p:nvPr/>
        </p:nvSpPr>
        <p:spPr>
          <a:xfrm>
            <a:off x="5715000" y="2011680"/>
            <a:ext cx="384048" cy="384048"/>
          </a:xfrm>
          <a:prstGeom prst="ellipse">
            <a:avLst/>
          </a:prstGeom>
          <a:solidFill>
            <a:srgbClr val="F3B8C1"/>
          </a:solidFill>
          <a:ln w="9525">
            <a:solidFill>
              <a:srgbClr val="F3B8C1"/>
            </a:solidFill>
            <a:prstDash val="solid"/>
          </a:ln>
        </p:spPr>
        <p:txBody>
          <a:bodyPr/>
          <a:lstStyle/>
          <a:p>
            <a:endParaRPr lang="en-US"/>
          </a:p>
        </p:txBody>
      </p:sp>
      <p:sp>
        <p:nvSpPr>
          <p:cNvPr id="36" name="Shape 34"/>
          <p:cNvSpPr/>
          <p:nvPr/>
        </p:nvSpPr>
        <p:spPr>
          <a:xfrm>
            <a:off x="5715000" y="2514600"/>
            <a:ext cx="384048" cy="384048"/>
          </a:xfrm>
          <a:prstGeom prst="ellipse">
            <a:avLst/>
          </a:prstGeom>
          <a:solidFill>
            <a:srgbClr val="F3B8C1"/>
          </a:solidFill>
          <a:ln w="9525">
            <a:solidFill>
              <a:srgbClr val="F3B8C1"/>
            </a:solidFill>
            <a:prstDash val="solid"/>
          </a:ln>
        </p:spPr>
        <p:txBody>
          <a:bodyPr/>
          <a:lstStyle/>
          <a:p>
            <a:endParaRPr lang="en-US"/>
          </a:p>
        </p:txBody>
      </p:sp>
      <p:sp>
        <p:nvSpPr>
          <p:cNvPr id="37" name="Shape 35"/>
          <p:cNvSpPr/>
          <p:nvPr/>
        </p:nvSpPr>
        <p:spPr>
          <a:xfrm>
            <a:off x="5715000" y="3017520"/>
            <a:ext cx="384048" cy="384048"/>
          </a:xfrm>
          <a:prstGeom prst="ellipse">
            <a:avLst/>
          </a:prstGeom>
          <a:solidFill>
            <a:srgbClr val="F3B8C1"/>
          </a:solidFill>
          <a:ln w="9525">
            <a:solidFill>
              <a:srgbClr val="F3B8C1"/>
            </a:solidFill>
            <a:prstDash val="solid"/>
          </a:ln>
        </p:spPr>
        <p:txBody>
          <a:bodyPr/>
          <a:lstStyle/>
          <a:p>
            <a:endParaRPr lang="en-US"/>
          </a:p>
        </p:txBody>
      </p:sp>
      <p:sp>
        <p:nvSpPr>
          <p:cNvPr id="38" name="Shape 36"/>
          <p:cNvSpPr/>
          <p:nvPr/>
        </p:nvSpPr>
        <p:spPr>
          <a:xfrm>
            <a:off x="685800" y="3566160"/>
            <a:ext cx="1389888" cy="0"/>
          </a:xfrm>
          <a:prstGeom prst="line">
            <a:avLst/>
          </a:prstGeom>
          <a:noFill/>
          <a:ln w="25400">
            <a:solidFill>
              <a:srgbClr val="1F4FC1"/>
            </a:solidFill>
            <a:prstDash val="solid"/>
          </a:ln>
        </p:spPr>
        <p:txBody>
          <a:bodyPr/>
          <a:lstStyle/>
          <a:p>
            <a:endParaRPr lang="en-US"/>
          </a:p>
        </p:txBody>
      </p:sp>
      <p:sp>
        <p:nvSpPr>
          <p:cNvPr id="39" name="Text 37"/>
          <p:cNvSpPr txBox="1"/>
          <p:nvPr/>
        </p:nvSpPr>
        <p:spPr>
          <a:xfrm>
            <a:off x="594360" y="3630168"/>
            <a:ext cx="1572768" cy="274320"/>
          </a:xfrm>
          <a:prstGeom prst="rect">
            <a:avLst/>
          </a:prstGeom>
          <a:noFill/>
          <a:ln/>
        </p:spPr>
        <p:txBody>
          <a:bodyPr wrap="square" lIns="0" tIns="0" rIns="0" bIns="0" rtlCol="0" anchor="t"/>
          <a:lstStyle/>
          <a:p>
            <a:pPr marL="0" indent="0" algn="ctr">
              <a:buNone/>
            </a:pPr>
            <a:r>
              <a:rPr lang="en-US" sz="1200" b="1" dirty="0">
                <a:solidFill>
                  <a:srgbClr val="1F4FC1"/>
                </a:solidFill>
                <a:latin typeface="Calibri" pitchFamily="34" charset="0"/>
                <a:ea typeface="Calibri" pitchFamily="34" charset="-122"/>
                <a:cs typeface="Calibri" pitchFamily="34" charset="-120"/>
              </a:rPr>
              <a:t>9 Democrats</a:t>
            </a:r>
            <a:endParaRPr lang="en-US" sz="1200" dirty="0"/>
          </a:p>
        </p:txBody>
      </p:sp>
      <p:sp>
        <p:nvSpPr>
          <p:cNvPr id="40" name="Shape 38"/>
          <p:cNvSpPr/>
          <p:nvPr/>
        </p:nvSpPr>
        <p:spPr>
          <a:xfrm>
            <a:off x="2194560" y="3566160"/>
            <a:ext cx="3904488" cy="0"/>
          </a:xfrm>
          <a:prstGeom prst="line">
            <a:avLst/>
          </a:prstGeom>
          <a:noFill/>
          <a:ln w="25400">
            <a:solidFill>
              <a:srgbClr val="C8102E"/>
            </a:solidFill>
            <a:prstDash val="solid"/>
          </a:ln>
        </p:spPr>
        <p:txBody>
          <a:bodyPr/>
          <a:lstStyle/>
          <a:p>
            <a:endParaRPr lang="en-US"/>
          </a:p>
        </p:txBody>
      </p:sp>
      <p:sp>
        <p:nvSpPr>
          <p:cNvPr id="41" name="Text 39"/>
          <p:cNvSpPr txBox="1"/>
          <p:nvPr/>
        </p:nvSpPr>
        <p:spPr>
          <a:xfrm>
            <a:off x="2103120" y="3630168"/>
            <a:ext cx="4087368" cy="274320"/>
          </a:xfrm>
          <a:prstGeom prst="rect">
            <a:avLst/>
          </a:prstGeom>
          <a:noFill/>
          <a:ln/>
        </p:spPr>
        <p:txBody>
          <a:bodyPr wrap="square" lIns="0" tIns="0" rIns="0" bIns="0" rtlCol="0" anchor="t"/>
          <a:lstStyle/>
          <a:p>
            <a:pPr marL="0" indent="0" algn="ctr">
              <a:buNone/>
            </a:pPr>
            <a:r>
              <a:rPr lang="en-US" sz="1200" b="1" dirty="0">
                <a:solidFill>
                  <a:srgbClr val="C8102E"/>
                </a:solidFill>
                <a:latin typeface="Calibri" pitchFamily="34" charset="0"/>
                <a:ea typeface="Calibri" pitchFamily="34" charset="-122"/>
                <a:cs typeface="Calibri" pitchFamily="34" charset="-120"/>
              </a:rPr>
              <a:t>24 Republicans</a:t>
            </a:r>
            <a:endParaRPr lang="en-US" sz="1200" dirty="0"/>
          </a:p>
        </p:txBody>
      </p:sp>
      <p:sp>
        <p:nvSpPr>
          <p:cNvPr id="42" name="Shape 40"/>
          <p:cNvSpPr/>
          <p:nvPr/>
        </p:nvSpPr>
        <p:spPr>
          <a:xfrm>
            <a:off x="685800" y="4023360"/>
            <a:ext cx="164592" cy="164592"/>
          </a:xfrm>
          <a:prstGeom prst="ellipse">
            <a:avLst/>
          </a:prstGeom>
          <a:solidFill>
            <a:srgbClr val="1F4FC1"/>
          </a:solidFill>
          <a:ln w="12700">
            <a:solidFill>
              <a:srgbClr val="1F4FC1"/>
            </a:solidFill>
            <a:prstDash val="solid"/>
          </a:ln>
        </p:spPr>
        <p:txBody>
          <a:bodyPr/>
          <a:lstStyle/>
          <a:p>
            <a:endParaRPr lang="en-US"/>
          </a:p>
        </p:txBody>
      </p:sp>
      <p:sp>
        <p:nvSpPr>
          <p:cNvPr id="43" name="Text 41"/>
          <p:cNvSpPr txBox="1"/>
          <p:nvPr/>
        </p:nvSpPr>
        <p:spPr>
          <a:xfrm>
            <a:off x="941832" y="3977640"/>
            <a:ext cx="2468880" cy="256032"/>
          </a:xfrm>
          <a:prstGeom prst="rect">
            <a:avLst/>
          </a:prstGeom>
          <a:noFill/>
          <a:ln/>
        </p:spPr>
        <p:txBody>
          <a:bodyPr wrap="square" lIns="0" tIns="0" rIns="0" bIns="0" rtlCol="0" anchor="t"/>
          <a:lstStyle/>
          <a:p>
            <a:pPr marL="0" indent="0">
              <a:buNone/>
            </a:pPr>
            <a:r>
              <a:rPr lang="en-US" sz="1200" dirty="0">
                <a:solidFill>
                  <a:srgbClr val="5A6478"/>
                </a:solidFill>
                <a:latin typeface="Calibri" pitchFamily="34" charset="0"/>
                <a:ea typeface="Calibri" pitchFamily="34" charset="-122"/>
                <a:cs typeface="Calibri" pitchFamily="34" charset="-120"/>
              </a:rPr>
              <a:t>Democrat, up in 2026 (6)</a:t>
            </a:r>
            <a:endParaRPr lang="en-US" sz="1200" dirty="0"/>
          </a:p>
        </p:txBody>
      </p:sp>
      <p:sp>
        <p:nvSpPr>
          <p:cNvPr id="44" name="Shape 42"/>
          <p:cNvSpPr/>
          <p:nvPr/>
        </p:nvSpPr>
        <p:spPr>
          <a:xfrm>
            <a:off x="3429000" y="4023360"/>
            <a:ext cx="164592" cy="164592"/>
          </a:xfrm>
          <a:prstGeom prst="ellipse">
            <a:avLst/>
          </a:prstGeom>
          <a:solidFill>
            <a:srgbClr val="C9D8F5"/>
          </a:solidFill>
          <a:ln w="12700">
            <a:solidFill>
              <a:srgbClr val="C9D8F5"/>
            </a:solidFill>
            <a:prstDash val="solid"/>
          </a:ln>
        </p:spPr>
        <p:txBody>
          <a:bodyPr/>
          <a:lstStyle/>
          <a:p>
            <a:endParaRPr lang="en-US"/>
          </a:p>
        </p:txBody>
      </p:sp>
      <p:sp>
        <p:nvSpPr>
          <p:cNvPr id="45" name="Text 43"/>
          <p:cNvSpPr txBox="1"/>
          <p:nvPr/>
        </p:nvSpPr>
        <p:spPr>
          <a:xfrm>
            <a:off x="3685032" y="3977640"/>
            <a:ext cx="2468880" cy="256032"/>
          </a:xfrm>
          <a:prstGeom prst="rect">
            <a:avLst/>
          </a:prstGeom>
          <a:noFill/>
          <a:ln/>
        </p:spPr>
        <p:txBody>
          <a:bodyPr wrap="square" lIns="0" tIns="0" rIns="0" bIns="0" rtlCol="0" anchor="t"/>
          <a:lstStyle/>
          <a:p>
            <a:pPr marL="0" indent="0">
              <a:buNone/>
            </a:pPr>
            <a:r>
              <a:rPr lang="en-US" sz="1200" dirty="0">
                <a:solidFill>
                  <a:srgbClr val="5A6478"/>
                </a:solidFill>
                <a:latin typeface="Calibri" pitchFamily="34" charset="0"/>
                <a:ea typeface="Calibri" pitchFamily="34" charset="-122"/>
                <a:cs typeface="Calibri" pitchFamily="34" charset="-120"/>
              </a:rPr>
              <a:t>Democrat, not up (3)</a:t>
            </a:r>
            <a:endParaRPr lang="en-US" sz="1200" dirty="0"/>
          </a:p>
        </p:txBody>
      </p:sp>
      <p:sp>
        <p:nvSpPr>
          <p:cNvPr id="46" name="Shape 44"/>
          <p:cNvSpPr/>
          <p:nvPr/>
        </p:nvSpPr>
        <p:spPr>
          <a:xfrm>
            <a:off x="685800" y="4315968"/>
            <a:ext cx="164592" cy="164592"/>
          </a:xfrm>
          <a:prstGeom prst="ellipse">
            <a:avLst/>
          </a:prstGeom>
          <a:solidFill>
            <a:srgbClr val="C8102E"/>
          </a:solidFill>
          <a:ln w="12700">
            <a:solidFill>
              <a:srgbClr val="C8102E"/>
            </a:solidFill>
            <a:prstDash val="solid"/>
          </a:ln>
        </p:spPr>
        <p:txBody>
          <a:bodyPr/>
          <a:lstStyle/>
          <a:p>
            <a:endParaRPr lang="en-US"/>
          </a:p>
        </p:txBody>
      </p:sp>
      <p:sp>
        <p:nvSpPr>
          <p:cNvPr id="47" name="Text 45"/>
          <p:cNvSpPr txBox="1"/>
          <p:nvPr/>
        </p:nvSpPr>
        <p:spPr>
          <a:xfrm>
            <a:off x="941832" y="4270248"/>
            <a:ext cx="2468880" cy="256032"/>
          </a:xfrm>
          <a:prstGeom prst="rect">
            <a:avLst/>
          </a:prstGeom>
          <a:noFill/>
          <a:ln/>
        </p:spPr>
        <p:txBody>
          <a:bodyPr wrap="square" lIns="0" tIns="0" rIns="0" bIns="0" rtlCol="0" anchor="t"/>
          <a:lstStyle/>
          <a:p>
            <a:pPr marL="0" indent="0">
              <a:buNone/>
            </a:pPr>
            <a:r>
              <a:rPr lang="en-US" sz="1200" dirty="0">
                <a:solidFill>
                  <a:srgbClr val="5A6478"/>
                </a:solidFill>
                <a:latin typeface="Calibri" pitchFamily="34" charset="0"/>
                <a:ea typeface="Calibri" pitchFamily="34" charset="-122"/>
                <a:cs typeface="Calibri" pitchFamily="34" charset="-120"/>
              </a:rPr>
              <a:t>Republican, up in 2026 (11)</a:t>
            </a:r>
            <a:endParaRPr lang="en-US" sz="1200" dirty="0"/>
          </a:p>
        </p:txBody>
      </p:sp>
      <p:sp>
        <p:nvSpPr>
          <p:cNvPr id="48" name="Shape 46"/>
          <p:cNvSpPr/>
          <p:nvPr/>
        </p:nvSpPr>
        <p:spPr>
          <a:xfrm>
            <a:off x="3429000" y="4315968"/>
            <a:ext cx="164592" cy="164592"/>
          </a:xfrm>
          <a:prstGeom prst="ellipse">
            <a:avLst/>
          </a:prstGeom>
          <a:solidFill>
            <a:srgbClr val="F3B8C1"/>
          </a:solidFill>
          <a:ln w="12700">
            <a:solidFill>
              <a:srgbClr val="F3B8C1"/>
            </a:solidFill>
            <a:prstDash val="solid"/>
          </a:ln>
        </p:spPr>
        <p:txBody>
          <a:bodyPr/>
          <a:lstStyle/>
          <a:p>
            <a:endParaRPr lang="en-US"/>
          </a:p>
        </p:txBody>
      </p:sp>
      <p:sp>
        <p:nvSpPr>
          <p:cNvPr id="49" name="Text 47"/>
          <p:cNvSpPr txBox="1"/>
          <p:nvPr/>
        </p:nvSpPr>
        <p:spPr>
          <a:xfrm>
            <a:off x="3685032" y="4270248"/>
            <a:ext cx="2468880" cy="256032"/>
          </a:xfrm>
          <a:prstGeom prst="rect">
            <a:avLst/>
          </a:prstGeom>
          <a:noFill/>
          <a:ln/>
        </p:spPr>
        <p:txBody>
          <a:bodyPr wrap="square" lIns="0" tIns="0" rIns="0" bIns="0" rtlCol="0" anchor="t"/>
          <a:lstStyle/>
          <a:p>
            <a:pPr marL="0" indent="0">
              <a:buNone/>
            </a:pPr>
            <a:r>
              <a:rPr lang="en-US" sz="1200" dirty="0">
                <a:solidFill>
                  <a:srgbClr val="5A6478"/>
                </a:solidFill>
                <a:latin typeface="Calibri" pitchFamily="34" charset="0"/>
                <a:ea typeface="Calibri" pitchFamily="34" charset="-122"/>
                <a:cs typeface="Calibri" pitchFamily="34" charset="-120"/>
              </a:rPr>
              <a:t>Republican, not up until 2028 (13)</a:t>
            </a:r>
            <a:endParaRPr lang="en-US" sz="1200" dirty="0"/>
          </a:p>
        </p:txBody>
      </p:sp>
      <p:sp>
        <p:nvSpPr>
          <p:cNvPr id="50" name="Shape 48"/>
          <p:cNvSpPr/>
          <p:nvPr/>
        </p:nvSpPr>
        <p:spPr>
          <a:xfrm>
            <a:off x="685800" y="4800600"/>
            <a:ext cx="5349240" cy="914400"/>
          </a:xfrm>
          <a:prstGeom prst="rect">
            <a:avLst/>
          </a:prstGeom>
          <a:solidFill>
            <a:srgbClr val="FCEBEE"/>
          </a:solidFill>
          <a:ln w="9525">
            <a:solidFill>
              <a:srgbClr val="FCEBEE"/>
            </a:solidFill>
            <a:prstDash val="solid"/>
          </a:ln>
        </p:spPr>
        <p:txBody>
          <a:bodyPr/>
          <a:lstStyle/>
          <a:p>
            <a:endParaRPr lang="en-US"/>
          </a:p>
        </p:txBody>
      </p:sp>
      <p:sp>
        <p:nvSpPr>
          <p:cNvPr id="51" name="Shape 49"/>
          <p:cNvSpPr/>
          <p:nvPr/>
        </p:nvSpPr>
        <p:spPr>
          <a:xfrm>
            <a:off x="896112" y="5120640"/>
            <a:ext cx="274320" cy="274320"/>
          </a:xfrm>
          <a:prstGeom prst="ellipse">
            <a:avLst/>
          </a:prstGeom>
          <a:solidFill>
            <a:srgbClr val="FFFFFF"/>
          </a:solidFill>
          <a:ln w="38100">
            <a:solidFill>
              <a:srgbClr val="C8102E"/>
            </a:solidFill>
            <a:prstDash val="solid"/>
          </a:ln>
        </p:spPr>
        <p:txBody>
          <a:bodyPr/>
          <a:lstStyle/>
          <a:p>
            <a:endParaRPr lang="en-US"/>
          </a:p>
        </p:txBody>
      </p:sp>
      <p:sp>
        <p:nvSpPr>
          <p:cNvPr id="52" name="Text 50"/>
          <p:cNvSpPr txBox="1"/>
          <p:nvPr/>
        </p:nvSpPr>
        <p:spPr>
          <a:xfrm>
            <a:off x="1325880" y="4846320"/>
            <a:ext cx="4572000" cy="822960"/>
          </a:xfrm>
          <a:prstGeom prst="rect">
            <a:avLst/>
          </a:prstGeom>
          <a:noFill/>
          <a:ln/>
        </p:spPr>
        <p:txBody>
          <a:bodyPr wrap="square" lIns="0" tIns="0" rIns="0" bIns="0" rtlCol="0" anchor="ctr"/>
          <a:lstStyle/>
          <a:p>
            <a:pPr marL="0" indent="0">
              <a:buNone/>
            </a:pPr>
            <a:r>
              <a:rPr lang="en-US" sz="1400" b="1" dirty="0">
                <a:solidFill>
                  <a:srgbClr val="15203A"/>
                </a:solidFill>
                <a:latin typeface="Calibri" pitchFamily="34" charset="0"/>
                <a:ea typeface="Calibri" pitchFamily="34" charset="-122"/>
                <a:cs typeface="Calibri" pitchFamily="34" charset="-120"/>
              </a:rPr>
              <a:t>Hollow seats: </a:t>
            </a:r>
            <a:r>
              <a:rPr lang="en-US" sz="1400" dirty="0">
                <a:solidFill>
                  <a:srgbClr val="15203A"/>
                </a:solidFill>
                <a:latin typeface="Calibri" pitchFamily="34" charset="0"/>
                <a:ea typeface="Calibri" pitchFamily="34" charset="-122"/>
                <a:cs typeface="Calibri" pitchFamily="34" charset="-120"/>
              </a:rPr>
              <a:t>the five Democrats would have to flip — with no losses of their own — to push Republicans to 19.</a:t>
            </a:r>
            <a:endParaRPr lang="en-US" sz="1400" dirty="0"/>
          </a:p>
        </p:txBody>
      </p:sp>
      <p:sp>
        <p:nvSpPr>
          <p:cNvPr id="53" name="Text 51"/>
          <p:cNvSpPr txBox="1"/>
          <p:nvPr/>
        </p:nvSpPr>
        <p:spPr>
          <a:xfrm>
            <a:off x="6492240" y="1600200"/>
            <a:ext cx="5166360" cy="1097280"/>
          </a:xfrm>
          <a:prstGeom prst="rect">
            <a:avLst/>
          </a:prstGeom>
          <a:noFill/>
          <a:ln/>
        </p:spPr>
        <p:txBody>
          <a:bodyPr wrap="square" lIns="0" tIns="0" rIns="0" bIns="0" rtlCol="0" anchor="t"/>
          <a:lstStyle/>
          <a:p>
            <a:pPr marL="0" indent="0">
              <a:buNone/>
            </a:pPr>
            <a:r>
              <a:rPr lang="en-US" sz="4000" b="1" dirty="0">
                <a:solidFill>
                  <a:srgbClr val="C8102E"/>
                </a:solidFill>
                <a:latin typeface="Calibri" pitchFamily="34" charset="0"/>
                <a:ea typeface="Calibri" pitchFamily="34" charset="-122"/>
                <a:cs typeface="Calibri" pitchFamily="34" charset="-120"/>
              </a:rPr>
              <a:t>20 </a:t>
            </a:r>
            <a:r>
              <a:rPr lang="en-US" sz="1400" dirty="0">
                <a:solidFill>
                  <a:srgbClr val="5A6478"/>
                </a:solidFill>
                <a:latin typeface="Calibri" pitchFamily="34" charset="0"/>
                <a:ea typeface="Calibri" pitchFamily="34" charset="-122"/>
                <a:cs typeface="Calibri" pitchFamily="34" charset="-120"/>
              </a:rPr>
              <a:t>votes to override. Republicans can lose four seats and keep it. Democrats would need 5 of the 11 GOP seats on the ballot.</a:t>
            </a:r>
            <a:endParaRPr lang="en-US" sz="1500" dirty="0"/>
          </a:p>
        </p:txBody>
      </p:sp>
      <p:sp>
        <p:nvSpPr>
          <p:cNvPr id="54" name="Text 52"/>
          <p:cNvSpPr txBox="1"/>
          <p:nvPr/>
        </p:nvSpPr>
        <p:spPr>
          <a:xfrm>
            <a:off x="6492240" y="2834640"/>
            <a:ext cx="685800" cy="365760"/>
          </a:xfrm>
          <a:prstGeom prst="rect">
            <a:avLst/>
          </a:prstGeom>
          <a:noFill/>
          <a:ln/>
        </p:spPr>
        <p:txBody>
          <a:bodyPr wrap="square" lIns="0" tIns="0" rIns="0" bIns="0" rtlCol="0" anchor="ctr"/>
          <a:lstStyle/>
          <a:p>
            <a:pPr marL="0" indent="0">
              <a:buNone/>
            </a:pPr>
            <a:r>
              <a:rPr lang="en-US" sz="1350" b="1" dirty="0">
                <a:solidFill>
                  <a:srgbClr val="15203A"/>
                </a:solidFill>
                <a:latin typeface="Calibri" pitchFamily="34" charset="0"/>
                <a:ea typeface="Calibri" pitchFamily="34" charset="-122"/>
                <a:cs typeface="Calibri" pitchFamily="34" charset="-120"/>
              </a:rPr>
              <a:t>SD 27</a:t>
            </a:r>
            <a:endParaRPr lang="en-US" sz="1350" dirty="0"/>
          </a:p>
        </p:txBody>
      </p:sp>
      <p:sp>
        <p:nvSpPr>
          <p:cNvPr id="55" name="Text 53"/>
          <p:cNvSpPr txBox="1"/>
          <p:nvPr/>
        </p:nvSpPr>
        <p:spPr>
          <a:xfrm>
            <a:off x="7178040" y="2834640"/>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Open · Steve Demetriou (R) v. Mike Roberto (D)</a:t>
            </a:r>
            <a:endParaRPr lang="en-US" sz="1100" dirty="0"/>
          </a:p>
        </p:txBody>
      </p:sp>
      <p:sp>
        <p:nvSpPr>
          <p:cNvPr id="56" name="Shape 54"/>
          <p:cNvSpPr/>
          <p:nvPr/>
        </p:nvSpPr>
        <p:spPr>
          <a:xfrm>
            <a:off x="10332720" y="2935224"/>
            <a:ext cx="106985" cy="164592"/>
          </a:xfrm>
          <a:prstGeom prst="rect">
            <a:avLst/>
          </a:prstGeom>
          <a:solidFill>
            <a:srgbClr val="C8102E"/>
          </a:solidFill>
          <a:ln w="12700">
            <a:solidFill>
              <a:srgbClr val="C8102E"/>
            </a:solidFill>
            <a:prstDash val="solid"/>
          </a:ln>
        </p:spPr>
        <p:txBody>
          <a:bodyPr/>
          <a:lstStyle/>
          <a:p>
            <a:endParaRPr lang="en-US"/>
          </a:p>
        </p:txBody>
      </p:sp>
      <p:sp>
        <p:nvSpPr>
          <p:cNvPr id="57" name="Text 55"/>
          <p:cNvSpPr txBox="1"/>
          <p:nvPr/>
        </p:nvSpPr>
        <p:spPr>
          <a:xfrm>
            <a:off x="10485425" y="2834640"/>
            <a:ext cx="640080" cy="365760"/>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1.56%</a:t>
            </a:r>
            <a:endParaRPr lang="en-US" sz="1100" dirty="0"/>
          </a:p>
        </p:txBody>
      </p:sp>
      <p:sp>
        <p:nvSpPr>
          <p:cNvPr id="58" name="Text 56"/>
          <p:cNvSpPr txBox="1"/>
          <p:nvPr/>
        </p:nvSpPr>
        <p:spPr>
          <a:xfrm>
            <a:off x="6492240" y="3264408"/>
            <a:ext cx="685800" cy="365760"/>
          </a:xfrm>
          <a:prstGeom prst="rect">
            <a:avLst/>
          </a:prstGeom>
          <a:noFill/>
          <a:ln/>
        </p:spPr>
        <p:txBody>
          <a:bodyPr wrap="square" lIns="0" tIns="0" rIns="0" bIns="0" rtlCol="0" anchor="ctr"/>
          <a:lstStyle/>
          <a:p>
            <a:pPr marL="0" indent="0">
              <a:buNone/>
            </a:pPr>
            <a:r>
              <a:rPr lang="en-US" sz="1350" b="1" dirty="0">
                <a:solidFill>
                  <a:srgbClr val="15203A"/>
                </a:solidFill>
                <a:latin typeface="Calibri" pitchFamily="34" charset="0"/>
                <a:ea typeface="Calibri" pitchFamily="34" charset="-122"/>
                <a:cs typeface="Calibri" pitchFamily="34" charset="-120"/>
              </a:rPr>
              <a:t>SD 13</a:t>
            </a:r>
            <a:endParaRPr lang="en-US" sz="1350" dirty="0"/>
          </a:p>
        </p:txBody>
      </p:sp>
      <p:sp>
        <p:nvSpPr>
          <p:cNvPr id="59" name="Text 57"/>
          <p:cNvSpPr txBox="1"/>
          <p:nvPr/>
        </p:nvSpPr>
        <p:spPr>
          <a:xfrm>
            <a:off x="7178040" y="3264408"/>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Open · Gayle Manning (R) v. Joe Miller (D)</a:t>
            </a:r>
            <a:endParaRPr lang="en-US" sz="1100" dirty="0"/>
          </a:p>
        </p:txBody>
      </p:sp>
      <p:sp>
        <p:nvSpPr>
          <p:cNvPr id="60" name="Shape 58"/>
          <p:cNvSpPr/>
          <p:nvPr/>
        </p:nvSpPr>
        <p:spPr>
          <a:xfrm>
            <a:off x="10332720" y="3364992"/>
            <a:ext cx="242773" cy="164592"/>
          </a:xfrm>
          <a:prstGeom prst="rect">
            <a:avLst/>
          </a:prstGeom>
          <a:solidFill>
            <a:srgbClr val="C8102E"/>
          </a:solidFill>
          <a:ln w="12700">
            <a:solidFill>
              <a:srgbClr val="C8102E"/>
            </a:solidFill>
            <a:prstDash val="solid"/>
          </a:ln>
        </p:spPr>
        <p:txBody>
          <a:bodyPr/>
          <a:lstStyle/>
          <a:p>
            <a:endParaRPr lang="en-US"/>
          </a:p>
        </p:txBody>
      </p:sp>
      <p:sp>
        <p:nvSpPr>
          <p:cNvPr id="61" name="Text 59"/>
          <p:cNvSpPr txBox="1"/>
          <p:nvPr/>
        </p:nvSpPr>
        <p:spPr>
          <a:xfrm>
            <a:off x="10621213" y="3264408"/>
            <a:ext cx="640080" cy="365760"/>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3.54%</a:t>
            </a:r>
            <a:endParaRPr lang="en-US" sz="1100" dirty="0"/>
          </a:p>
        </p:txBody>
      </p:sp>
      <p:sp>
        <p:nvSpPr>
          <p:cNvPr id="62" name="Text 60"/>
          <p:cNvSpPr txBox="1"/>
          <p:nvPr/>
        </p:nvSpPr>
        <p:spPr>
          <a:xfrm>
            <a:off x="6492240" y="3694176"/>
            <a:ext cx="685800" cy="365760"/>
          </a:xfrm>
          <a:prstGeom prst="rect">
            <a:avLst/>
          </a:prstGeom>
          <a:noFill/>
          <a:ln/>
        </p:spPr>
        <p:txBody>
          <a:bodyPr wrap="square" lIns="0" tIns="0" rIns="0" bIns="0" rtlCol="0" anchor="ctr"/>
          <a:lstStyle/>
          <a:p>
            <a:pPr marL="0" indent="0">
              <a:buNone/>
            </a:pPr>
            <a:r>
              <a:rPr lang="en-US" sz="1350" b="1" dirty="0">
                <a:solidFill>
                  <a:srgbClr val="15203A"/>
                </a:solidFill>
                <a:latin typeface="Calibri" pitchFamily="34" charset="0"/>
                <a:ea typeface="Calibri" pitchFamily="34" charset="-122"/>
                <a:cs typeface="Calibri" pitchFamily="34" charset="-120"/>
              </a:rPr>
              <a:t>SD 3</a:t>
            </a:r>
            <a:endParaRPr lang="en-US" sz="1350" dirty="0"/>
          </a:p>
        </p:txBody>
      </p:sp>
      <p:sp>
        <p:nvSpPr>
          <p:cNvPr id="63" name="Text 61"/>
          <p:cNvSpPr txBox="1"/>
          <p:nvPr/>
        </p:nvSpPr>
        <p:spPr>
          <a:xfrm>
            <a:off x="7178040" y="3694176"/>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Michele Reynolds (R) ★ v. Stacie Baker (D)</a:t>
            </a:r>
            <a:endParaRPr lang="en-US" sz="1100" dirty="0"/>
          </a:p>
        </p:txBody>
      </p:sp>
      <p:sp>
        <p:nvSpPr>
          <p:cNvPr id="64" name="Shape 62"/>
          <p:cNvSpPr/>
          <p:nvPr/>
        </p:nvSpPr>
        <p:spPr>
          <a:xfrm>
            <a:off x="10332720" y="3794760"/>
            <a:ext cx="299695" cy="164592"/>
          </a:xfrm>
          <a:prstGeom prst="rect">
            <a:avLst/>
          </a:prstGeom>
          <a:solidFill>
            <a:srgbClr val="C8102E"/>
          </a:solidFill>
          <a:ln w="12700">
            <a:solidFill>
              <a:srgbClr val="C8102E"/>
            </a:solidFill>
            <a:prstDash val="solid"/>
          </a:ln>
        </p:spPr>
        <p:txBody>
          <a:bodyPr/>
          <a:lstStyle/>
          <a:p>
            <a:endParaRPr lang="en-US"/>
          </a:p>
        </p:txBody>
      </p:sp>
      <p:sp>
        <p:nvSpPr>
          <p:cNvPr id="65" name="Text 63"/>
          <p:cNvSpPr txBox="1"/>
          <p:nvPr/>
        </p:nvSpPr>
        <p:spPr>
          <a:xfrm>
            <a:off x="10678135" y="3694176"/>
            <a:ext cx="640080" cy="365760"/>
          </a:xfrm>
          <a:prstGeom prst="rect">
            <a:avLst/>
          </a:prstGeom>
          <a:noFill/>
          <a:ln/>
        </p:spPr>
        <p:txBody>
          <a:bodyPr wrap="square" lIns="0" tIns="0" rIns="0" bIns="0" rtlCol="0" anchor="ctr"/>
          <a:lstStyle/>
          <a:p>
            <a:pPr marL="0" indent="0">
              <a:buNone/>
            </a:pPr>
            <a:r>
              <a:rPr lang="en-US" sz="1100" b="1" dirty="0">
                <a:solidFill>
                  <a:srgbClr val="15203A"/>
                </a:solidFill>
                <a:latin typeface="Calibri" pitchFamily="34" charset="0"/>
                <a:ea typeface="Calibri" pitchFamily="34" charset="-122"/>
                <a:cs typeface="Calibri" pitchFamily="34" charset="-120"/>
              </a:rPr>
              <a:t>4.37%</a:t>
            </a:r>
            <a:endParaRPr lang="en-US" sz="1100" dirty="0"/>
          </a:p>
        </p:txBody>
      </p:sp>
      <p:sp>
        <p:nvSpPr>
          <p:cNvPr id="66" name="Text 64"/>
          <p:cNvSpPr txBox="1"/>
          <p:nvPr/>
        </p:nvSpPr>
        <p:spPr>
          <a:xfrm>
            <a:off x="6492240" y="4123944"/>
            <a:ext cx="685800" cy="365760"/>
          </a:xfrm>
          <a:prstGeom prst="rect">
            <a:avLst/>
          </a:prstGeom>
          <a:noFill/>
          <a:ln/>
        </p:spPr>
        <p:txBody>
          <a:bodyPr wrap="square" lIns="0" tIns="0" rIns="0" bIns="0" rtlCol="0" anchor="ctr"/>
          <a:lstStyle/>
          <a:p>
            <a:pPr marL="0" indent="0">
              <a:buNone/>
            </a:pPr>
            <a:r>
              <a:rPr lang="en-US" sz="1350" b="1" dirty="0">
                <a:solidFill>
                  <a:srgbClr val="5A6478"/>
                </a:solidFill>
                <a:latin typeface="Calibri" pitchFamily="34" charset="0"/>
                <a:ea typeface="Calibri" pitchFamily="34" charset="-122"/>
                <a:cs typeface="Calibri" pitchFamily="34" charset="-120"/>
              </a:rPr>
              <a:t>SD 7</a:t>
            </a:r>
            <a:endParaRPr lang="en-US" sz="1350" dirty="0"/>
          </a:p>
        </p:txBody>
      </p:sp>
      <p:sp>
        <p:nvSpPr>
          <p:cNvPr id="67" name="Text 65"/>
          <p:cNvSpPr txBox="1"/>
          <p:nvPr/>
        </p:nvSpPr>
        <p:spPr>
          <a:xfrm>
            <a:off x="7178040" y="4123944"/>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Open · Zac Haines (R) v. Cara Jacob (D)</a:t>
            </a:r>
            <a:endParaRPr lang="en-US" sz="1100" dirty="0"/>
          </a:p>
        </p:txBody>
      </p:sp>
      <p:sp>
        <p:nvSpPr>
          <p:cNvPr id="68" name="Shape 66"/>
          <p:cNvSpPr/>
          <p:nvPr/>
        </p:nvSpPr>
        <p:spPr>
          <a:xfrm>
            <a:off x="10332720" y="4224528"/>
            <a:ext cx="583616" cy="164592"/>
          </a:xfrm>
          <a:prstGeom prst="rect">
            <a:avLst/>
          </a:prstGeom>
          <a:solidFill>
            <a:srgbClr val="F3B8C1"/>
          </a:solidFill>
          <a:ln w="12700">
            <a:solidFill>
              <a:srgbClr val="F3B8C1"/>
            </a:solidFill>
            <a:prstDash val="solid"/>
          </a:ln>
        </p:spPr>
        <p:txBody>
          <a:bodyPr/>
          <a:lstStyle/>
          <a:p>
            <a:endParaRPr lang="en-US"/>
          </a:p>
        </p:txBody>
      </p:sp>
      <p:sp>
        <p:nvSpPr>
          <p:cNvPr id="69" name="Text 67"/>
          <p:cNvSpPr txBox="1"/>
          <p:nvPr/>
        </p:nvSpPr>
        <p:spPr>
          <a:xfrm>
            <a:off x="10962056" y="4123944"/>
            <a:ext cx="640080" cy="365760"/>
          </a:xfrm>
          <a:prstGeom prst="rect">
            <a:avLst/>
          </a:prstGeom>
          <a:noFill/>
          <a:ln/>
        </p:spPr>
        <p:txBody>
          <a:bodyPr wrap="square" lIns="0" tIns="0" rIns="0" bIns="0" rtlCol="0" anchor="ctr"/>
          <a:lstStyle/>
          <a:p>
            <a:pPr marL="0" indent="0">
              <a:buNone/>
            </a:pPr>
            <a:r>
              <a:rPr lang="en-US" sz="1100" b="1" dirty="0">
                <a:solidFill>
                  <a:srgbClr val="5A6478"/>
                </a:solidFill>
                <a:latin typeface="Calibri" pitchFamily="34" charset="0"/>
                <a:ea typeface="Calibri" pitchFamily="34" charset="-122"/>
                <a:cs typeface="Calibri" pitchFamily="34" charset="-120"/>
              </a:rPr>
              <a:t>8.51%</a:t>
            </a:r>
            <a:endParaRPr lang="en-US" sz="1100" dirty="0"/>
          </a:p>
        </p:txBody>
      </p:sp>
      <p:sp>
        <p:nvSpPr>
          <p:cNvPr id="70" name="Text 68"/>
          <p:cNvSpPr txBox="1"/>
          <p:nvPr/>
        </p:nvSpPr>
        <p:spPr>
          <a:xfrm>
            <a:off x="6492240" y="4553712"/>
            <a:ext cx="685800" cy="365760"/>
          </a:xfrm>
          <a:prstGeom prst="rect">
            <a:avLst/>
          </a:prstGeom>
          <a:noFill/>
          <a:ln/>
        </p:spPr>
        <p:txBody>
          <a:bodyPr wrap="square" lIns="0" tIns="0" rIns="0" bIns="0" rtlCol="0" anchor="ctr"/>
          <a:lstStyle/>
          <a:p>
            <a:pPr marL="0" indent="0">
              <a:buNone/>
            </a:pPr>
            <a:r>
              <a:rPr lang="en-US" sz="1350" b="1" dirty="0">
                <a:solidFill>
                  <a:srgbClr val="5A6478"/>
                </a:solidFill>
                <a:latin typeface="Calibri" pitchFamily="34" charset="0"/>
                <a:ea typeface="Calibri" pitchFamily="34" charset="-122"/>
                <a:cs typeface="Calibri" pitchFamily="34" charset="-120"/>
              </a:rPr>
              <a:t>SD 29</a:t>
            </a:r>
            <a:endParaRPr lang="en-US" sz="1350" dirty="0"/>
          </a:p>
        </p:txBody>
      </p:sp>
      <p:sp>
        <p:nvSpPr>
          <p:cNvPr id="71" name="Text 69"/>
          <p:cNvSpPr txBox="1"/>
          <p:nvPr/>
        </p:nvSpPr>
        <p:spPr>
          <a:xfrm>
            <a:off x="7178040" y="4553712"/>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Jane Timken (R) ★ v. Thomas West (D)</a:t>
            </a:r>
            <a:endParaRPr lang="en-US" sz="1100" dirty="0"/>
          </a:p>
        </p:txBody>
      </p:sp>
      <p:sp>
        <p:nvSpPr>
          <p:cNvPr id="72" name="Shape 70"/>
          <p:cNvSpPr/>
          <p:nvPr/>
        </p:nvSpPr>
        <p:spPr>
          <a:xfrm>
            <a:off x="10332720" y="4654296"/>
            <a:ext cx="596646" cy="164592"/>
          </a:xfrm>
          <a:prstGeom prst="rect">
            <a:avLst/>
          </a:prstGeom>
          <a:solidFill>
            <a:srgbClr val="F3B8C1"/>
          </a:solidFill>
          <a:ln w="12700">
            <a:solidFill>
              <a:srgbClr val="F3B8C1"/>
            </a:solidFill>
            <a:prstDash val="solid"/>
          </a:ln>
        </p:spPr>
        <p:txBody>
          <a:bodyPr/>
          <a:lstStyle/>
          <a:p>
            <a:endParaRPr lang="en-US"/>
          </a:p>
        </p:txBody>
      </p:sp>
      <p:sp>
        <p:nvSpPr>
          <p:cNvPr id="73" name="Text 71"/>
          <p:cNvSpPr txBox="1"/>
          <p:nvPr/>
        </p:nvSpPr>
        <p:spPr>
          <a:xfrm>
            <a:off x="10975086" y="4553712"/>
            <a:ext cx="640080" cy="365760"/>
          </a:xfrm>
          <a:prstGeom prst="rect">
            <a:avLst/>
          </a:prstGeom>
          <a:noFill/>
          <a:ln/>
        </p:spPr>
        <p:txBody>
          <a:bodyPr wrap="square" lIns="0" tIns="0" rIns="0" bIns="0" rtlCol="0" anchor="ctr"/>
          <a:lstStyle/>
          <a:p>
            <a:pPr marL="0" indent="0">
              <a:buNone/>
            </a:pPr>
            <a:r>
              <a:rPr lang="en-US" sz="1100" b="1" dirty="0">
                <a:solidFill>
                  <a:srgbClr val="5A6478"/>
                </a:solidFill>
                <a:latin typeface="Calibri" pitchFamily="34" charset="0"/>
                <a:ea typeface="Calibri" pitchFamily="34" charset="-122"/>
                <a:cs typeface="Calibri" pitchFamily="34" charset="-120"/>
              </a:rPr>
              <a:t>8.70%</a:t>
            </a:r>
            <a:endParaRPr lang="en-US" sz="1100" dirty="0"/>
          </a:p>
        </p:txBody>
      </p:sp>
      <p:sp>
        <p:nvSpPr>
          <p:cNvPr id="74" name="Text 72"/>
          <p:cNvSpPr txBox="1"/>
          <p:nvPr/>
        </p:nvSpPr>
        <p:spPr>
          <a:xfrm>
            <a:off x="6492240" y="4983480"/>
            <a:ext cx="685800" cy="365760"/>
          </a:xfrm>
          <a:prstGeom prst="rect">
            <a:avLst/>
          </a:prstGeom>
          <a:noFill/>
          <a:ln/>
        </p:spPr>
        <p:txBody>
          <a:bodyPr wrap="square" lIns="0" tIns="0" rIns="0" bIns="0" rtlCol="0" anchor="ctr"/>
          <a:lstStyle/>
          <a:p>
            <a:pPr marL="0" indent="0">
              <a:buNone/>
            </a:pPr>
            <a:r>
              <a:rPr lang="en-US" sz="1350" b="1" dirty="0">
                <a:solidFill>
                  <a:srgbClr val="5A6478"/>
                </a:solidFill>
                <a:latin typeface="Calibri" pitchFamily="34" charset="0"/>
                <a:ea typeface="Calibri" pitchFamily="34" charset="-122"/>
                <a:cs typeface="Calibri" pitchFamily="34" charset="-120"/>
              </a:rPr>
              <a:t>SD 33</a:t>
            </a:r>
            <a:endParaRPr lang="en-US" sz="1350" dirty="0"/>
          </a:p>
        </p:txBody>
      </p:sp>
      <p:sp>
        <p:nvSpPr>
          <p:cNvPr id="75" name="Text 73"/>
          <p:cNvSpPr txBox="1"/>
          <p:nvPr/>
        </p:nvSpPr>
        <p:spPr>
          <a:xfrm>
            <a:off x="7178040" y="4983480"/>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Al Cutrona (R) ★ v. Michael Kripchak (D)</a:t>
            </a:r>
            <a:endParaRPr lang="en-US" sz="1100" dirty="0"/>
          </a:p>
        </p:txBody>
      </p:sp>
      <p:sp>
        <p:nvSpPr>
          <p:cNvPr id="76" name="Shape 74"/>
          <p:cNvSpPr/>
          <p:nvPr/>
        </p:nvSpPr>
        <p:spPr>
          <a:xfrm>
            <a:off x="10332720" y="5084064"/>
            <a:ext cx="675513" cy="164592"/>
          </a:xfrm>
          <a:prstGeom prst="rect">
            <a:avLst/>
          </a:prstGeom>
          <a:solidFill>
            <a:srgbClr val="F3B8C1"/>
          </a:solidFill>
          <a:ln w="12700">
            <a:solidFill>
              <a:srgbClr val="F3B8C1"/>
            </a:solidFill>
            <a:prstDash val="solid"/>
          </a:ln>
        </p:spPr>
        <p:txBody>
          <a:bodyPr/>
          <a:lstStyle/>
          <a:p>
            <a:endParaRPr lang="en-US"/>
          </a:p>
        </p:txBody>
      </p:sp>
      <p:sp>
        <p:nvSpPr>
          <p:cNvPr id="77" name="Text 75"/>
          <p:cNvSpPr txBox="1"/>
          <p:nvPr/>
        </p:nvSpPr>
        <p:spPr>
          <a:xfrm>
            <a:off x="11053953" y="4983480"/>
            <a:ext cx="640080" cy="365760"/>
          </a:xfrm>
          <a:prstGeom prst="rect">
            <a:avLst/>
          </a:prstGeom>
          <a:noFill/>
          <a:ln/>
        </p:spPr>
        <p:txBody>
          <a:bodyPr wrap="square" lIns="0" tIns="0" rIns="0" bIns="0" rtlCol="0" anchor="ctr"/>
          <a:lstStyle/>
          <a:p>
            <a:pPr marL="0" indent="0">
              <a:buNone/>
            </a:pPr>
            <a:r>
              <a:rPr lang="en-US" sz="1100" b="1" dirty="0">
                <a:solidFill>
                  <a:srgbClr val="5A6478"/>
                </a:solidFill>
                <a:latin typeface="Calibri" pitchFamily="34" charset="0"/>
                <a:ea typeface="Calibri" pitchFamily="34" charset="-122"/>
                <a:cs typeface="Calibri" pitchFamily="34" charset="-120"/>
              </a:rPr>
              <a:t>9.85%</a:t>
            </a:r>
            <a:endParaRPr lang="en-US" sz="1100" dirty="0"/>
          </a:p>
        </p:txBody>
      </p:sp>
      <p:sp>
        <p:nvSpPr>
          <p:cNvPr id="78" name="Text 76"/>
          <p:cNvSpPr txBox="1"/>
          <p:nvPr/>
        </p:nvSpPr>
        <p:spPr>
          <a:xfrm>
            <a:off x="6492240" y="5413248"/>
            <a:ext cx="685800" cy="365760"/>
          </a:xfrm>
          <a:prstGeom prst="rect">
            <a:avLst/>
          </a:prstGeom>
          <a:noFill/>
          <a:ln/>
        </p:spPr>
        <p:txBody>
          <a:bodyPr wrap="square" lIns="0" tIns="0" rIns="0" bIns="0" rtlCol="0" anchor="ctr"/>
          <a:lstStyle/>
          <a:p>
            <a:pPr marL="0" indent="0">
              <a:buNone/>
            </a:pPr>
            <a:r>
              <a:rPr lang="en-US" sz="1350" b="1" dirty="0">
                <a:solidFill>
                  <a:srgbClr val="5A6478"/>
                </a:solidFill>
                <a:latin typeface="Calibri" pitchFamily="34" charset="0"/>
                <a:ea typeface="Calibri" pitchFamily="34" charset="-122"/>
                <a:cs typeface="Calibri" pitchFamily="34" charset="-120"/>
              </a:rPr>
              <a:t>SD 19</a:t>
            </a:r>
            <a:endParaRPr lang="en-US" sz="1350" dirty="0"/>
          </a:p>
        </p:txBody>
      </p:sp>
      <p:sp>
        <p:nvSpPr>
          <p:cNvPr id="79" name="Text 77"/>
          <p:cNvSpPr txBox="1"/>
          <p:nvPr/>
        </p:nvSpPr>
        <p:spPr>
          <a:xfrm>
            <a:off x="7178040" y="5413248"/>
            <a:ext cx="3154680" cy="365760"/>
          </a:xfrm>
          <a:prstGeom prst="rect">
            <a:avLst/>
          </a:prstGeom>
          <a:noFill/>
          <a:ln/>
        </p:spPr>
        <p:txBody>
          <a:bodyPr wrap="square" lIns="0" tIns="0" rIns="0" bIns="0" rtlCol="0" anchor="ctr"/>
          <a:lstStyle/>
          <a:p>
            <a:pPr marL="0" indent="0">
              <a:buNone/>
            </a:pPr>
            <a:r>
              <a:rPr lang="en-US" sz="1100" dirty="0">
                <a:solidFill>
                  <a:srgbClr val="5A6478"/>
                </a:solidFill>
                <a:latin typeface="Calibri" pitchFamily="34" charset="0"/>
                <a:ea typeface="Calibri" pitchFamily="34" charset="-122"/>
                <a:cs typeface="Calibri" pitchFamily="34" charset="-120"/>
              </a:rPr>
              <a:t>Open · Ryan Rivers (R) v. Scott Charland (D)</a:t>
            </a:r>
            <a:endParaRPr lang="en-US" sz="1100" dirty="0"/>
          </a:p>
        </p:txBody>
      </p:sp>
      <p:sp>
        <p:nvSpPr>
          <p:cNvPr id="80" name="Shape 78"/>
          <p:cNvSpPr/>
          <p:nvPr/>
        </p:nvSpPr>
        <p:spPr>
          <a:xfrm>
            <a:off x="10332720" y="5513832"/>
            <a:ext cx="713232" cy="164592"/>
          </a:xfrm>
          <a:prstGeom prst="rect">
            <a:avLst/>
          </a:prstGeom>
          <a:solidFill>
            <a:srgbClr val="F3B8C1"/>
          </a:solidFill>
          <a:ln w="12700">
            <a:solidFill>
              <a:srgbClr val="F3B8C1"/>
            </a:solidFill>
            <a:prstDash val="solid"/>
          </a:ln>
        </p:spPr>
        <p:txBody>
          <a:bodyPr/>
          <a:lstStyle/>
          <a:p>
            <a:endParaRPr lang="en-US"/>
          </a:p>
        </p:txBody>
      </p:sp>
      <p:sp>
        <p:nvSpPr>
          <p:cNvPr id="81" name="Text 79"/>
          <p:cNvSpPr txBox="1"/>
          <p:nvPr/>
        </p:nvSpPr>
        <p:spPr>
          <a:xfrm>
            <a:off x="11091672" y="5413248"/>
            <a:ext cx="640080" cy="365760"/>
          </a:xfrm>
          <a:prstGeom prst="rect">
            <a:avLst/>
          </a:prstGeom>
          <a:noFill/>
          <a:ln/>
        </p:spPr>
        <p:txBody>
          <a:bodyPr wrap="square" lIns="0" tIns="0" rIns="0" bIns="0" rtlCol="0" anchor="ctr"/>
          <a:lstStyle/>
          <a:p>
            <a:pPr marL="0" indent="0">
              <a:buNone/>
            </a:pPr>
            <a:r>
              <a:rPr lang="en-US" sz="1100" b="1" dirty="0">
                <a:solidFill>
                  <a:srgbClr val="5A6478"/>
                </a:solidFill>
                <a:latin typeface="Calibri" pitchFamily="34" charset="0"/>
                <a:ea typeface="Calibri" pitchFamily="34" charset="-122"/>
                <a:cs typeface="Calibri" pitchFamily="34" charset="-120"/>
              </a:rPr>
              <a:t>10.40%</a:t>
            </a:r>
            <a:endParaRPr lang="en-US" sz="1100" dirty="0"/>
          </a:p>
        </p:txBody>
      </p:sp>
      <p:sp>
        <p:nvSpPr>
          <p:cNvPr id="82" name="Shape 80"/>
          <p:cNvSpPr/>
          <p:nvPr/>
        </p:nvSpPr>
        <p:spPr>
          <a:xfrm>
            <a:off x="6492240" y="4096512"/>
            <a:ext cx="5166360" cy="0"/>
          </a:xfrm>
          <a:prstGeom prst="line">
            <a:avLst/>
          </a:prstGeom>
          <a:noFill/>
          <a:ln w="25400">
            <a:solidFill>
              <a:srgbClr val="0F2557"/>
            </a:solidFill>
            <a:prstDash val="dash"/>
          </a:ln>
        </p:spPr>
        <p:txBody>
          <a:bodyPr/>
          <a:lstStyle/>
          <a:p>
            <a:endParaRPr lang="en-US"/>
          </a:p>
        </p:txBody>
      </p:sp>
      <p:sp>
        <p:nvSpPr>
          <p:cNvPr id="83" name="Text 81"/>
          <p:cNvSpPr txBox="1"/>
          <p:nvPr/>
        </p:nvSpPr>
        <p:spPr>
          <a:xfrm>
            <a:off x="6492240" y="5897880"/>
            <a:ext cx="5166360" cy="411480"/>
          </a:xfrm>
          <a:prstGeom prst="rect">
            <a:avLst/>
          </a:prstGeom>
          <a:noFill/>
          <a:ln/>
        </p:spPr>
        <p:txBody>
          <a:bodyPr wrap="square" lIns="0" tIns="0" rIns="0" bIns="0" rtlCol="0" anchor="t"/>
          <a:lstStyle/>
          <a:p>
            <a:pPr marL="0" indent="0">
              <a:buNone/>
            </a:pPr>
            <a:r>
              <a:rPr lang="en-US" sz="1300" b="1" dirty="0">
                <a:solidFill>
                  <a:srgbClr val="15203A"/>
                </a:solidFill>
                <a:latin typeface="Calibri" pitchFamily="34" charset="0"/>
                <a:ea typeface="Calibri" pitchFamily="34" charset="-122"/>
                <a:cs typeface="Calibri" pitchFamily="34" charset="-120"/>
              </a:rPr>
              <a:t>Only three GOP seats up this year have a cushion under 5%. The fifth flip would be SD 29 — at 8.70%.</a:t>
            </a:r>
            <a:endParaRPr lang="en-US" sz="1300" dirty="0"/>
          </a:p>
        </p:txBody>
      </p:sp>
      <p:sp>
        <p:nvSpPr>
          <p:cNvPr id="84" name="Text 82"/>
          <p:cNvSpPr txBox="1"/>
          <p:nvPr/>
        </p:nvSpPr>
        <p:spPr>
          <a:xfrm>
            <a:off x="548640" y="6382512"/>
            <a:ext cx="11064240" cy="292608"/>
          </a:xfrm>
          <a:prstGeom prst="rect">
            <a:avLst/>
          </a:prstGeom>
          <a:noFill/>
          <a:ln/>
        </p:spPr>
        <p:txBody>
          <a:bodyPr wrap="square" lIns="0" tIns="0" rIns="0" bIns="0" rtlCol="0" anchor="b"/>
          <a:lstStyle/>
          <a:p>
            <a:pPr marL="0" indent="0">
              <a:buNone/>
            </a:pPr>
            <a:r>
              <a:rPr lang="en-US" sz="850" dirty="0">
                <a:solidFill>
                  <a:srgbClr val="5A6478"/>
                </a:solidFill>
                <a:latin typeface="Courier New" pitchFamily="34" charset="0"/>
                <a:ea typeface="Courier New" pitchFamily="34" charset="-122"/>
                <a:cs typeface="Courier New" pitchFamily="34" charset="-120"/>
              </a:rPr>
              <a:t>Cushion = OMA 2026 Political Republican Index minus 50%, for the holding party. Source: Ohio 2026 Legislative Battlegrounds (Aug. 2026). Only odd-numbered districts are on the 2026 ballot.</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457200" y="320040"/>
            <a:ext cx="11274552" cy="640080"/>
          </a:xfrm>
          <a:prstGeom prst="rect">
            <a:avLst/>
          </a:prstGeom>
          <a:noFill/>
          <a:ln/>
        </p:spPr>
        <p:txBody>
          <a:bodyPr wrap="square" lIns="0" tIns="0" rIns="0" bIns="0" rtlCol="0" anchor="ctr"/>
          <a:lstStyle/>
          <a:p>
            <a:pPr marL="0" indent="0">
              <a:buNone/>
            </a:pPr>
            <a:r>
              <a:rPr lang="en-US" sz="3000" b="1" dirty="0">
                <a:solidFill>
                  <a:srgbClr val="1B1F3B"/>
                </a:solidFill>
                <a:latin typeface="Arial" pitchFamily="34" charset="0"/>
                <a:ea typeface="Arial" pitchFamily="34" charset="-122"/>
                <a:cs typeface="Arial" pitchFamily="34" charset="-120"/>
              </a:rPr>
              <a:t>Acton leads in 6 of the 7 Ohio polls since Sept. 1</a:t>
            </a:r>
            <a:endParaRPr lang="en-US" sz="3000" dirty="0"/>
          </a:p>
        </p:txBody>
      </p:sp>
      <p:sp>
        <p:nvSpPr>
          <p:cNvPr id="3" name="Subtitle"/>
          <p:cNvSpPr txBox="1"/>
          <p:nvPr/>
        </p:nvSpPr>
        <p:spPr>
          <a:xfrm>
            <a:off x="457200" y="960120"/>
            <a:ext cx="11274552" cy="365760"/>
          </a:xfrm>
          <a:prstGeom prst="rect">
            <a:avLst/>
          </a:prstGeom>
          <a:noFill/>
          <a:ln/>
        </p:spPr>
        <p:txBody>
          <a:bodyPr wrap="square" lIns="0" tIns="0" rIns="0" bIns="0" rtlCol="0" anchor="ctr"/>
          <a:lstStyle/>
          <a:p>
            <a:pPr marL="0" indent="0">
              <a:buNone/>
            </a:pPr>
            <a:r>
              <a:rPr lang="en-US" sz="1500" dirty="0">
                <a:solidFill>
                  <a:srgbClr val="5B6175"/>
                </a:solidFill>
                <a:latin typeface="Arial" pitchFamily="34" charset="0"/>
                <a:ea typeface="Arial" pitchFamily="34" charset="-122"/>
                <a:cs typeface="Arial" pitchFamily="34" charset="-120"/>
              </a:rPr>
              <a:t>Margin in each public poll, Amy Acton (D) vs. Vivek Ramaswamy (R), April 2025 – October 2026</a:t>
            </a:r>
            <a:endParaRPr lang="en-US" sz="1500" dirty="0"/>
          </a:p>
        </p:txBody>
      </p:sp>
      <p:sp>
        <p:nvSpPr>
          <p:cNvPr id="4" name="FallBand"/>
          <p:cNvSpPr/>
          <p:nvPr/>
        </p:nvSpPr>
        <p:spPr>
          <a:xfrm>
            <a:off x="5545008" y="1325880"/>
            <a:ext cx="3284439" cy="4709160"/>
          </a:xfrm>
          <a:prstGeom prst="rect">
            <a:avLst/>
          </a:prstGeom>
          <a:solidFill>
            <a:srgbClr val="EEF1F8"/>
          </a:solidFill>
          <a:ln/>
        </p:spPr>
        <p:txBody>
          <a:bodyPr/>
          <a:lstStyle/>
          <a:p>
            <a:endParaRPr lang="en-US"/>
          </a:p>
        </p:txBody>
      </p:sp>
      <p:sp>
        <p:nvSpPr>
          <p:cNvPr id="5" name="FallBandLabel"/>
          <p:cNvSpPr txBox="1"/>
          <p:nvPr/>
        </p:nvSpPr>
        <p:spPr>
          <a:xfrm>
            <a:off x="5545008" y="1344168"/>
            <a:ext cx="3284439" cy="237744"/>
          </a:xfrm>
          <a:prstGeom prst="rect">
            <a:avLst/>
          </a:prstGeom>
          <a:noFill/>
          <a:ln/>
        </p:spPr>
        <p:txBody>
          <a:bodyPr wrap="square" lIns="0" tIns="0" rIns="0" bIns="0" rtlCol="0" anchor="ctr"/>
          <a:lstStyle/>
          <a:p>
            <a:pPr marL="0" indent="0" algn="ctr">
              <a:buNone/>
            </a:pPr>
            <a:r>
              <a:rPr lang="en-US" sz="1000" b="1" kern="0" spc="100" dirty="0">
                <a:solidFill>
                  <a:srgbClr val="5B6175"/>
                </a:solidFill>
                <a:latin typeface="Arial" pitchFamily="34" charset="0"/>
                <a:ea typeface="Arial" pitchFamily="34" charset="-122"/>
                <a:cs typeface="Arial" pitchFamily="34" charset="-120"/>
              </a:rPr>
              <a:t>SINCE SEPT. 1</a:t>
            </a:r>
            <a:endParaRPr lang="en-US" sz="1000" dirty="0"/>
          </a:p>
        </p:txBody>
      </p:sp>
      <p:graphicFrame>
        <p:nvGraphicFramePr>
          <p:cNvPr id="6" name="PollChart"/>
          <p:cNvGraphicFramePr/>
          <p:nvPr/>
        </p:nvGraphicFramePr>
        <p:xfrm>
          <a:off x="320040" y="1600200"/>
          <a:ext cx="8595360" cy="4434840"/>
        </p:xfrm>
        <a:graphic>
          <a:graphicData uri="http://schemas.openxmlformats.org/drawingml/2006/chart">
            <c:chart xmlns:c="http://schemas.openxmlformats.org/drawingml/2006/chart" xmlns:r="http://schemas.openxmlformats.org/officeDocument/2006/relationships" r:id="rId3"/>
          </a:graphicData>
        </a:graphic>
      </p:graphicFrame>
      <p:sp>
        <p:nvSpPr>
          <p:cNvPr id="7" name="CueActon"/>
          <p:cNvSpPr txBox="1"/>
          <p:nvPr/>
        </p:nvSpPr>
        <p:spPr>
          <a:xfrm>
            <a:off x="944392" y="1709928"/>
            <a:ext cx="2011680" cy="274320"/>
          </a:xfrm>
          <a:prstGeom prst="rect">
            <a:avLst/>
          </a:prstGeom>
          <a:noFill/>
          <a:ln/>
        </p:spPr>
        <p:txBody>
          <a:bodyPr wrap="square" lIns="0" tIns="0" rIns="0" bIns="0" rtlCol="0" anchor="ctr"/>
          <a:lstStyle/>
          <a:p>
            <a:pPr marL="0" indent="0">
              <a:buNone/>
            </a:pPr>
            <a:r>
              <a:rPr lang="en-US" sz="1100" b="1" dirty="0">
                <a:solidFill>
                  <a:srgbClr val="1F4FD8"/>
                </a:solidFill>
                <a:latin typeface="Arial" pitchFamily="34" charset="0"/>
                <a:ea typeface="Arial" pitchFamily="34" charset="-122"/>
                <a:cs typeface="Arial" pitchFamily="34" charset="-120"/>
              </a:rPr>
              <a:t>▲ Acton ahead</a:t>
            </a:r>
            <a:endParaRPr lang="en-US" sz="1100" dirty="0"/>
          </a:p>
        </p:txBody>
      </p:sp>
      <p:sp>
        <p:nvSpPr>
          <p:cNvPr id="8" name="CueRamaswamy"/>
          <p:cNvSpPr txBox="1"/>
          <p:nvPr/>
        </p:nvSpPr>
        <p:spPr>
          <a:xfrm>
            <a:off x="5636448" y="4897069"/>
            <a:ext cx="3101559" cy="274320"/>
          </a:xfrm>
          <a:prstGeom prst="rect">
            <a:avLst/>
          </a:prstGeom>
          <a:noFill/>
          <a:ln/>
        </p:spPr>
        <p:txBody>
          <a:bodyPr wrap="square" lIns="0" tIns="0" rIns="0" bIns="0" rtlCol="0" anchor="ctr"/>
          <a:lstStyle/>
          <a:p>
            <a:pPr marL="0" indent="0" algn="r">
              <a:buNone/>
            </a:pPr>
            <a:r>
              <a:rPr lang="en-US" sz="1100" b="1" dirty="0">
                <a:solidFill>
                  <a:srgbClr val="D7262E"/>
                </a:solidFill>
                <a:latin typeface="Arial" pitchFamily="34" charset="0"/>
                <a:ea typeface="Arial" pitchFamily="34" charset="-122"/>
                <a:cs typeface="Arial" pitchFamily="34" charset="-120"/>
              </a:rPr>
              <a:t>▼ Ramaswamy ahead</a:t>
            </a:r>
            <a:endParaRPr lang="en-US" sz="1100" dirty="0"/>
          </a:p>
        </p:txBody>
      </p:sp>
      <p:sp>
        <p:nvSpPr>
          <p:cNvPr id="9" name="AvgCard"/>
          <p:cNvSpPr/>
          <p:nvPr/>
        </p:nvSpPr>
        <p:spPr>
          <a:xfrm>
            <a:off x="9144000" y="1600200"/>
            <a:ext cx="2587752" cy="4160520"/>
          </a:xfrm>
          <a:prstGeom prst="roundRect">
            <a:avLst>
              <a:gd name="adj" fmla="val 4240"/>
            </a:avLst>
          </a:prstGeom>
          <a:solidFill>
            <a:srgbClr val="EEF1F8"/>
          </a:solidFill>
          <a:ln/>
        </p:spPr>
        <p:txBody>
          <a:bodyPr/>
          <a:lstStyle/>
          <a:p>
            <a:endParaRPr lang="en-US"/>
          </a:p>
        </p:txBody>
      </p:sp>
      <p:sp>
        <p:nvSpPr>
          <p:cNvPr id="10" name="AvgHeader"/>
          <p:cNvSpPr txBox="1"/>
          <p:nvPr/>
        </p:nvSpPr>
        <p:spPr>
          <a:xfrm>
            <a:off x="9372600" y="1874520"/>
            <a:ext cx="2130552" cy="548640"/>
          </a:xfrm>
          <a:prstGeom prst="rect">
            <a:avLst/>
          </a:prstGeom>
          <a:noFill/>
          <a:ln/>
        </p:spPr>
        <p:txBody>
          <a:bodyPr wrap="square" lIns="0" tIns="0" rIns="0" bIns="0" rtlCol="0" anchor="t"/>
          <a:lstStyle/>
          <a:p>
            <a:pPr marL="0" indent="0">
              <a:buNone/>
            </a:pPr>
            <a:r>
              <a:rPr lang="en-US" sz="1200" b="1" kern="0" spc="100" dirty="0">
                <a:solidFill>
                  <a:srgbClr val="1B1F3B"/>
                </a:solidFill>
                <a:latin typeface="Arial" pitchFamily="34" charset="0"/>
                <a:ea typeface="Arial" pitchFamily="34" charset="-122"/>
                <a:cs typeface="Arial" pitchFamily="34" charset="-120"/>
              </a:rPr>
              <a:t>RCP POLLING AVERAGE</a:t>
            </a:r>
            <a:endParaRPr lang="en-US" sz="1200" dirty="0"/>
          </a:p>
          <a:p>
            <a:pPr marL="0" indent="0">
              <a:buNone/>
            </a:pPr>
            <a:r>
              <a:rPr lang="en-US" sz="1200" dirty="0">
                <a:solidFill>
                  <a:srgbClr val="5B6175"/>
                </a:solidFill>
                <a:latin typeface="Arial" pitchFamily="34" charset="0"/>
                <a:ea typeface="Arial" pitchFamily="34" charset="-122"/>
                <a:cs typeface="Arial" pitchFamily="34" charset="-120"/>
              </a:rPr>
              <a:t>Polls fielded Sept. 1 – Oct. 5</a:t>
            </a:r>
            <a:endParaRPr lang="en-US" sz="1200" dirty="0"/>
          </a:p>
        </p:txBody>
      </p:sp>
      <p:sp>
        <p:nvSpPr>
          <p:cNvPr id="11" name="AvgActon"/>
          <p:cNvSpPr txBox="1"/>
          <p:nvPr/>
        </p:nvSpPr>
        <p:spPr>
          <a:xfrm>
            <a:off x="9372600" y="2606040"/>
            <a:ext cx="2130552" cy="960120"/>
          </a:xfrm>
          <a:prstGeom prst="rect">
            <a:avLst/>
          </a:prstGeom>
          <a:noFill/>
          <a:ln/>
        </p:spPr>
        <p:txBody>
          <a:bodyPr wrap="square" lIns="0" tIns="0" rIns="0" bIns="0" rtlCol="0" anchor="t"/>
          <a:lstStyle/>
          <a:p>
            <a:pPr marL="0" indent="0">
              <a:buNone/>
            </a:pPr>
            <a:r>
              <a:rPr lang="en-US" sz="1400" dirty="0">
                <a:solidFill>
                  <a:srgbClr val="1B1F3B"/>
                </a:solidFill>
                <a:latin typeface="Arial" pitchFamily="34" charset="0"/>
                <a:ea typeface="Arial" pitchFamily="34" charset="-122"/>
                <a:cs typeface="Arial" pitchFamily="34" charset="-120"/>
              </a:rPr>
              <a:t>Acton (D)</a:t>
            </a:r>
            <a:endParaRPr lang="en-US" sz="1400" dirty="0"/>
          </a:p>
          <a:p>
            <a:pPr marL="0" indent="0">
              <a:buNone/>
            </a:pPr>
            <a:r>
              <a:rPr lang="en-US" sz="4400" b="1" dirty="0">
                <a:solidFill>
                  <a:srgbClr val="1F4FD8"/>
                </a:solidFill>
                <a:latin typeface="Arial" pitchFamily="34" charset="0"/>
                <a:ea typeface="Arial" pitchFamily="34" charset="-122"/>
                <a:cs typeface="Arial" pitchFamily="34" charset="-120"/>
              </a:rPr>
              <a:t>48.9%</a:t>
            </a:r>
            <a:endParaRPr lang="en-US" sz="1400" dirty="0"/>
          </a:p>
        </p:txBody>
      </p:sp>
      <p:sp>
        <p:nvSpPr>
          <p:cNvPr id="12" name="AvgRamaswamy"/>
          <p:cNvSpPr txBox="1"/>
          <p:nvPr/>
        </p:nvSpPr>
        <p:spPr>
          <a:xfrm>
            <a:off x="9372600" y="3703320"/>
            <a:ext cx="2130552" cy="960120"/>
          </a:xfrm>
          <a:prstGeom prst="rect">
            <a:avLst/>
          </a:prstGeom>
          <a:noFill/>
          <a:ln/>
        </p:spPr>
        <p:txBody>
          <a:bodyPr wrap="square" lIns="0" tIns="0" rIns="0" bIns="0" rtlCol="0" anchor="t"/>
          <a:lstStyle/>
          <a:p>
            <a:pPr marL="0" indent="0">
              <a:buNone/>
            </a:pPr>
            <a:r>
              <a:rPr lang="en-US" sz="1400" dirty="0">
                <a:solidFill>
                  <a:srgbClr val="1B1F3B"/>
                </a:solidFill>
                <a:latin typeface="Arial" pitchFamily="34" charset="0"/>
                <a:ea typeface="Arial" pitchFamily="34" charset="-122"/>
                <a:cs typeface="Arial" pitchFamily="34" charset="-120"/>
              </a:rPr>
              <a:t>Ramaswamy (R)</a:t>
            </a:r>
            <a:endParaRPr lang="en-US" sz="1400" dirty="0"/>
          </a:p>
          <a:p>
            <a:pPr marL="0" indent="0">
              <a:buNone/>
            </a:pPr>
            <a:r>
              <a:rPr lang="en-US" sz="4400" b="1" dirty="0">
                <a:solidFill>
                  <a:srgbClr val="D7262E"/>
                </a:solidFill>
                <a:latin typeface="Arial" pitchFamily="34" charset="0"/>
                <a:ea typeface="Arial" pitchFamily="34" charset="-122"/>
                <a:cs typeface="Arial" pitchFamily="34" charset="-120"/>
              </a:rPr>
              <a:t>44.1%</a:t>
            </a:r>
            <a:endParaRPr lang="en-US" sz="1400" dirty="0"/>
          </a:p>
        </p:txBody>
      </p:sp>
      <p:sp>
        <p:nvSpPr>
          <p:cNvPr id="13" name="AvgSpread"/>
          <p:cNvSpPr/>
          <p:nvPr/>
        </p:nvSpPr>
        <p:spPr>
          <a:xfrm>
            <a:off x="9372600" y="4892040"/>
            <a:ext cx="2130552" cy="502920"/>
          </a:xfrm>
          <a:prstGeom prst="roundRect">
            <a:avLst>
              <a:gd name="adj" fmla="val 49091"/>
            </a:avLst>
          </a:prstGeom>
          <a:solidFill>
            <a:srgbClr val="1F4FD8"/>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Acton +4.8</a:t>
            </a:r>
            <a:endParaRPr lang="en-US" sz="2000" dirty="0"/>
          </a:p>
        </p:txBody>
      </p:sp>
      <p:sp>
        <p:nvSpPr>
          <p:cNvPr id="14" name="Footer"/>
          <p:cNvSpPr txBox="1"/>
          <p:nvPr/>
        </p:nvSpPr>
        <p:spPr>
          <a:xfrm>
            <a:off x="619652" y="6606540"/>
            <a:ext cx="7996136" cy="502920"/>
          </a:xfrm>
          <a:prstGeom prst="rect">
            <a:avLst/>
          </a:prstGeom>
          <a:noFill/>
          <a:ln/>
        </p:spPr>
        <p:txBody>
          <a:bodyPr wrap="square" lIns="0" tIns="0" rIns="0" bIns="0" rtlCol="0" anchor="t"/>
          <a:lstStyle/>
          <a:p>
            <a:pPr marL="0" indent="0">
              <a:buNone/>
            </a:pPr>
            <a:r>
              <a:rPr lang="en-US" sz="1000" dirty="0">
                <a:solidFill>
                  <a:srgbClr val="5B6175"/>
                </a:solidFill>
                <a:latin typeface="Calibri" panose="020F0502020204030204" pitchFamily="34" charset="0"/>
                <a:ea typeface="Calibri" panose="020F0502020204030204" pitchFamily="34" charset="0"/>
                <a:cs typeface="Calibri" panose="020F0502020204030204" pitchFamily="34" charset="0"/>
              </a:rPr>
              <a:t>Source: RealClearPolitics, “2026 Ohio Governor – Ramaswamy vs. Acton” poll table (as of Oct. 8, 2026)</a:t>
            </a: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0"/>
                                        <p:tgtEl>
                                          <p:spTgt spid="6"/>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6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600"/>
                                        <p:tgtEl>
                                          <p:spTgt spid="8"/>
                                        </p:tgtEl>
                                      </p:cBhvr>
                                    </p:animEffect>
                                  </p:childTnLst>
                                </p:cTn>
                              </p:par>
                            </p:childTnLst>
                          </p:cTn>
                        </p:par>
                        <p:par>
                          <p:cTn id="21" fill="hold">
                            <p:stCondLst>
                              <p:cond delay="36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7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Graphic spid="6" grpId="0">
        <p:bldAsOne/>
      </p:bldGraphic>
      <p:bldP spid="7" grpId="0" animBg="1"/>
      <p:bldP spid="8" grpId="0" animBg="1"/>
      <p:bldP spid="9"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457200" y="320040"/>
            <a:ext cx="11274552" cy="640080"/>
          </a:xfrm>
          <a:prstGeom prst="rect">
            <a:avLst/>
          </a:prstGeom>
          <a:noFill/>
          <a:ln/>
        </p:spPr>
        <p:txBody>
          <a:bodyPr wrap="square" lIns="0" tIns="0" rIns="0" bIns="0" rtlCol="0" anchor="ctr"/>
          <a:lstStyle/>
          <a:p>
            <a:pPr marL="0" indent="0">
              <a:buNone/>
            </a:pPr>
            <a:r>
              <a:rPr lang="en-US" sz="3000" b="1" dirty="0">
                <a:solidFill>
                  <a:srgbClr val="1B1F3B"/>
                </a:solidFill>
                <a:latin typeface="Arial" pitchFamily="34" charset="0"/>
                <a:ea typeface="Arial" pitchFamily="34" charset="-122"/>
                <a:cs typeface="Arial" pitchFamily="34" charset="-120"/>
              </a:rPr>
              <a:t>In 2018, Cordray led 3 of 4 fall polls — DeWine won </a:t>
            </a:r>
            <a:r>
              <a:rPr lang="en-US" sz="3000" b="1" dirty="0">
                <a:solidFill>
                  <a:schemeClr val="bg1"/>
                </a:solidFill>
                <a:latin typeface="Arial" pitchFamily="34" charset="0"/>
                <a:ea typeface="Arial" pitchFamily="34" charset="-122"/>
                <a:cs typeface="Arial" pitchFamily="34" charset="-120"/>
              </a:rPr>
              <a:t>by 4.3</a:t>
            </a:r>
            <a:endParaRPr lang="en-US" sz="3000" dirty="0">
              <a:solidFill>
                <a:schemeClr val="bg1"/>
              </a:solidFill>
            </a:endParaRPr>
          </a:p>
        </p:txBody>
      </p:sp>
      <p:sp>
        <p:nvSpPr>
          <p:cNvPr id="3" name="Subtitle"/>
          <p:cNvSpPr txBox="1"/>
          <p:nvPr/>
        </p:nvSpPr>
        <p:spPr>
          <a:xfrm>
            <a:off x="457200" y="960120"/>
            <a:ext cx="11274552" cy="365760"/>
          </a:xfrm>
          <a:prstGeom prst="rect">
            <a:avLst/>
          </a:prstGeom>
          <a:noFill/>
          <a:ln/>
        </p:spPr>
        <p:txBody>
          <a:bodyPr wrap="square" lIns="0" tIns="0" rIns="0" bIns="0" rtlCol="0" anchor="ctr"/>
          <a:lstStyle/>
          <a:p>
            <a:pPr marL="0" indent="0">
              <a:buNone/>
            </a:pPr>
            <a:r>
              <a:rPr lang="en-US" sz="1500" dirty="0">
                <a:solidFill>
                  <a:srgbClr val="5B6175"/>
                </a:solidFill>
                <a:latin typeface="Arial" pitchFamily="34" charset="0"/>
                <a:ea typeface="Arial" pitchFamily="34" charset="-122"/>
                <a:cs typeface="Arial" pitchFamily="34" charset="-120"/>
              </a:rPr>
              <a:t>Margin in each poll, Richard Cordray (D) vs. Mike DeWine (R), March – October 2018, and the final result</a:t>
            </a:r>
            <a:endParaRPr lang="en-US" sz="1500" dirty="0"/>
          </a:p>
        </p:txBody>
      </p:sp>
      <p:sp>
        <p:nvSpPr>
          <p:cNvPr id="4" name="FallBand"/>
          <p:cNvSpPr/>
          <p:nvPr/>
        </p:nvSpPr>
        <p:spPr>
          <a:xfrm>
            <a:off x="4398061" y="1325880"/>
            <a:ext cx="3545108" cy="4709160"/>
          </a:xfrm>
          <a:prstGeom prst="rect">
            <a:avLst/>
          </a:prstGeom>
          <a:solidFill>
            <a:srgbClr val="EEF1F8"/>
          </a:solidFill>
          <a:ln/>
        </p:spPr>
        <p:txBody>
          <a:bodyPr/>
          <a:lstStyle/>
          <a:p>
            <a:endParaRPr lang="en-US"/>
          </a:p>
        </p:txBody>
      </p:sp>
      <p:sp>
        <p:nvSpPr>
          <p:cNvPr id="5" name="FallBandLabel"/>
          <p:cNvSpPr txBox="1"/>
          <p:nvPr/>
        </p:nvSpPr>
        <p:spPr>
          <a:xfrm>
            <a:off x="4398061" y="1344168"/>
            <a:ext cx="3545108" cy="237744"/>
          </a:xfrm>
          <a:prstGeom prst="rect">
            <a:avLst/>
          </a:prstGeom>
          <a:noFill/>
          <a:ln/>
        </p:spPr>
        <p:txBody>
          <a:bodyPr wrap="square" lIns="0" tIns="0" rIns="0" bIns="0" rtlCol="0" anchor="ctr"/>
          <a:lstStyle/>
          <a:p>
            <a:pPr marL="0" indent="0" algn="ctr">
              <a:buNone/>
            </a:pPr>
            <a:r>
              <a:rPr lang="en-US" sz="1000" b="1" kern="0" spc="100" dirty="0">
                <a:solidFill>
                  <a:srgbClr val="5B6175"/>
                </a:solidFill>
                <a:latin typeface="Arial" pitchFamily="34" charset="0"/>
                <a:ea typeface="Arial" pitchFamily="34" charset="-122"/>
                <a:cs typeface="Arial" pitchFamily="34" charset="-120"/>
              </a:rPr>
              <a:t>SINCE SEPT. 1</a:t>
            </a:r>
            <a:endParaRPr lang="en-US" sz="1000" dirty="0"/>
          </a:p>
        </p:txBody>
      </p:sp>
      <p:sp>
        <p:nvSpPr>
          <p:cNvPr id="6" name="ResultBand"/>
          <p:cNvSpPr/>
          <p:nvPr/>
        </p:nvSpPr>
        <p:spPr>
          <a:xfrm>
            <a:off x="7943169" y="1325880"/>
            <a:ext cx="886277" cy="4709160"/>
          </a:xfrm>
          <a:prstGeom prst="rect">
            <a:avLst/>
          </a:prstGeom>
          <a:solidFill>
            <a:srgbClr val="FBECEC"/>
          </a:solidFill>
          <a:ln/>
        </p:spPr>
        <p:txBody>
          <a:bodyPr/>
          <a:lstStyle/>
          <a:p>
            <a:endParaRPr lang="en-US"/>
          </a:p>
        </p:txBody>
      </p:sp>
      <p:sp>
        <p:nvSpPr>
          <p:cNvPr id="7" name="ResultBandLabel"/>
          <p:cNvSpPr txBox="1"/>
          <p:nvPr/>
        </p:nvSpPr>
        <p:spPr>
          <a:xfrm>
            <a:off x="7943169" y="1344168"/>
            <a:ext cx="886277" cy="237744"/>
          </a:xfrm>
          <a:prstGeom prst="rect">
            <a:avLst/>
          </a:prstGeom>
          <a:noFill/>
          <a:ln/>
        </p:spPr>
        <p:txBody>
          <a:bodyPr wrap="square" lIns="0" tIns="0" rIns="0" bIns="0" rtlCol="0" anchor="ctr"/>
          <a:lstStyle/>
          <a:p>
            <a:pPr marL="0" indent="0" algn="ctr">
              <a:buNone/>
            </a:pPr>
            <a:r>
              <a:rPr lang="en-US" sz="1000" b="1" kern="0" spc="100" dirty="0">
                <a:solidFill>
                  <a:srgbClr val="5B6175"/>
                </a:solidFill>
                <a:latin typeface="Arial" pitchFamily="34" charset="0"/>
                <a:ea typeface="Arial" pitchFamily="34" charset="-122"/>
                <a:cs typeface="Arial" pitchFamily="34" charset="-120"/>
              </a:rPr>
              <a:t>RESULT</a:t>
            </a:r>
            <a:endParaRPr lang="en-US" sz="1000" dirty="0"/>
          </a:p>
        </p:txBody>
      </p:sp>
      <p:graphicFrame>
        <p:nvGraphicFramePr>
          <p:cNvPr id="8" name="PollChart"/>
          <p:cNvGraphicFramePr/>
          <p:nvPr/>
        </p:nvGraphicFramePr>
        <p:xfrm>
          <a:off x="320040" y="1600200"/>
          <a:ext cx="8595360" cy="4434840"/>
        </p:xfrm>
        <a:graphic>
          <a:graphicData uri="http://schemas.openxmlformats.org/drawingml/2006/chart">
            <c:chart xmlns:c="http://schemas.openxmlformats.org/drawingml/2006/chart" xmlns:r="http://schemas.openxmlformats.org/officeDocument/2006/relationships" r:id="rId3"/>
          </a:graphicData>
        </a:graphic>
      </p:graphicFrame>
      <p:sp>
        <p:nvSpPr>
          <p:cNvPr id="9" name="CueUp"/>
          <p:cNvSpPr txBox="1"/>
          <p:nvPr/>
        </p:nvSpPr>
        <p:spPr>
          <a:xfrm>
            <a:off x="944392" y="1709928"/>
            <a:ext cx="2743200" cy="274320"/>
          </a:xfrm>
          <a:prstGeom prst="rect">
            <a:avLst/>
          </a:prstGeom>
          <a:noFill/>
          <a:ln/>
        </p:spPr>
        <p:txBody>
          <a:bodyPr wrap="square" lIns="0" tIns="0" rIns="0" bIns="0" rtlCol="0" anchor="ctr"/>
          <a:lstStyle/>
          <a:p>
            <a:pPr marL="0" indent="0">
              <a:buNone/>
            </a:pPr>
            <a:r>
              <a:rPr lang="en-US" sz="1100" b="1" dirty="0">
                <a:solidFill>
                  <a:srgbClr val="1F4FD8"/>
                </a:solidFill>
                <a:latin typeface="Arial" pitchFamily="34" charset="0"/>
                <a:ea typeface="Arial" pitchFamily="34" charset="-122"/>
                <a:cs typeface="Arial" pitchFamily="34" charset="-120"/>
              </a:rPr>
              <a:t>▲ Cordray ahead</a:t>
            </a:r>
            <a:endParaRPr lang="en-US" sz="1100" dirty="0"/>
          </a:p>
        </p:txBody>
      </p:sp>
      <p:sp>
        <p:nvSpPr>
          <p:cNvPr id="10" name="CueDown"/>
          <p:cNvSpPr txBox="1"/>
          <p:nvPr/>
        </p:nvSpPr>
        <p:spPr>
          <a:xfrm>
            <a:off x="3117901" y="4897069"/>
            <a:ext cx="4733828" cy="274320"/>
          </a:xfrm>
          <a:prstGeom prst="rect">
            <a:avLst/>
          </a:prstGeom>
          <a:noFill/>
          <a:ln/>
        </p:spPr>
        <p:txBody>
          <a:bodyPr wrap="square" lIns="0" tIns="0" rIns="0" bIns="0" rtlCol="0" anchor="ctr"/>
          <a:lstStyle/>
          <a:p>
            <a:pPr marL="0" indent="0" algn="r">
              <a:buNone/>
            </a:pPr>
            <a:r>
              <a:rPr lang="en-US" sz="1100" b="1" dirty="0">
                <a:solidFill>
                  <a:srgbClr val="D7262E"/>
                </a:solidFill>
                <a:latin typeface="Arial" pitchFamily="34" charset="0"/>
                <a:ea typeface="Arial" pitchFamily="34" charset="-122"/>
                <a:cs typeface="Arial" pitchFamily="34" charset="-120"/>
              </a:rPr>
              <a:t>▼ DeWine ahead</a:t>
            </a:r>
            <a:endParaRPr lang="en-US" sz="1100" dirty="0"/>
          </a:p>
        </p:txBody>
      </p:sp>
      <p:sp>
        <p:nvSpPr>
          <p:cNvPr id="11" name="AvgCard"/>
          <p:cNvSpPr/>
          <p:nvPr/>
        </p:nvSpPr>
        <p:spPr>
          <a:xfrm>
            <a:off x="9144000" y="1600200"/>
            <a:ext cx="2587752" cy="4160520"/>
          </a:xfrm>
          <a:prstGeom prst="roundRect">
            <a:avLst>
              <a:gd name="adj" fmla="val 4240"/>
            </a:avLst>
          </a:prstGeom>
          <a:solidFill>
            <a:srgbClr val="EEF1F8"/>
          </a:solidFill>
          <a:ln/>
        </p:spPr>
        <p:txBody>
          <a:bodyPr/>
          <a:lstStyle/>
          <a:p>
            <a:endParaRPr lang="en-US"/>
          </a:p>
        </p:txBody>
      </p:sp>
      <p:sp>
        <p:nvSpPr>
          <p:cNvPr id="12" name="CardHead1"/>
          <p:cNvSpPr txBox="1"/>
          <p:nvPr/>
        </p:nvSpPr>
        <p:spPr>
          <a:xfrm>
            <a:off x="9372600" y="1874520"/>
            <a:ext cx="2130552" cy="548640"/>
          </a:xfrm>
          <a:prstGeom prst="rect">
            <a:avLst/>
          </a:prstGeom>
          <a:noFill/>
          <a:ln/>
        </p:spPr>
        <p:txBody>
          <a:bodyPr wrap="square" lIns="0" tIns="0" rIns="0" bIns="0" rtlCol="0" anchor="t"/>
          <a:lstStyle/>
          <a:p>
            <a:pPr marL="0" indent="0">
              <a:buNone/>
            </a:pPr>
            <a:r>
              <a:rPr lang="en-US" sz="1200" b="1" kern="0" spc="100" dirty="0">
                <a:solidFill>
                  <a:srgbClr val="1B1F3B"/>
                </a:solidFill>
                <a:latin typeface="Arial" pitchFamily="34" charset="0"/>
                <a:ea typeface="Arial" pitchFamily="34" charset="-122"/>
                <a:cs typeface="Arial" pitchFamily="34" charset="-120"/>
              </a:rPr>
              <a:t>POLLS SINCE SEPT. 1</a:t>
            </a:r>
            <a:endParaRPr lang="en-US" sz="1200" dirty="0"/>
          </a:p>
          <a:p>
            <a:pPr marL="0" indent="0">
              <a:buNone/>
            </a:pPr>
            <a:r>
              <a:rPr lang="en-US" sz="1200" dirty="0">
                <a:solidFill>
                  <a:srgbClr val="5B6175"/>
                </a:solidFill>
                <a:latin typeface="Arial" pitchFamily="34" charset="0"/>
                <a:ea typeface="Arial" pitchFamily="34" charset="-122"/>
                <a:cs typeface="Arial" pitchFamily="34" charset="-120"/>
              </a:rPr>
              <a:t>Simple average of 4 polls*</a:t>
            </a:r>
            <a:endParaRPr lang="en-US" sz="1200" dirty="0"/>
          </a:p>
        </p:txBody>
      </p:sp>
      <p:sp>
        <p:nvSpPr>
          <p:cNvPr id="13" name="CardStat1"/>
          <p:cNvSpPr txBox="1"/>
          <p:nvPr/>
        </p:nvSpPr>
        <p:spPr>
          <a:xfrm>
            <a:off x="9372600" y="2468880"/>
            <a:ext cx="2130552" cy="960120"/>
          </a:xfrm>
          <a:prstGeom prst="rect">
            <a:avLst/>
          </a:prstGeom>
          <a:noFill/>
          <a:ln/>
        </p:spPr>
        <p:txBody>
          <a:bodyPr wrap="square" lIns="0" tIns="0" rIns="0" bIns="0" rtlCol="0" anchor="t"/>
          <a:lstStyle/>
          <a:p>
            <a:pPr marL="0" indent="0">
              <a:buNone/>
            </a:pPr>
            <a:r>
              <a:rPr lang="en-US" sz="1400" dirty="0">
                <a:solidFill>
                  <a:srgbClr val="1B1F3B"/>
                </a:solidFill>
                <a:latin typeface="Arial" pitchFamily="34" charset="0"/>
                <a:ea typeface="Arial" pitchFamily="34" charset="-122"/>
                <a:cs typeface="Arial" pitchFamily="34" charset="-120"/>
              </a:rPr>
              <a:t>Cordray (D) led by</a:t>
            </a:r>
            <a:endParaRPr lang="en-US" sz="1400" dirty="0"/>
          </a:p>
          <a:p>
            <a:pPr marL="0" indent="0">
              <a:buNone/>
            </a:pPr>
            <a:r>
              <a:rPr lang="en-US" sz="4400" b="1" dirty="0">
                <a:solidFill>
                  <a:srgbClr val="1F4FD8"/>
                </a:solidFill>
                <a:latin typeface="Arial" pitchFamily="34" charset="0"/>
                <a:ea typeface="Arial" pitchFamily="34" charset="-122"/>
                <a:cs typeface="Arial" pitchFamily="34" charset="-120"/>
              </a:rPr>
              <a:t>+3.5</a:t>
            </a:r>
            <a:endParaRPr lang="en-US" sz="1400" dirty="0"/>
          </a:p>
        </p:txBody>
      </p:sp>
      <p:sp>
        <p:nvSpPr>
          <p:cNvPr id="14" name="CardHead2"/>
          <p:cNvSpPr txBox="1"/>
          <p:nvPr/>
        </p:nvSpPr>
        <p:spPr>
          <a:xfrm>
            <a:off x="9372600" y="3611880"/>
            <a:ext cx="2130552" cy="731520"/>
          </a:xfrm>
          <a:prstGeom prst="rect">
            <a:avLst/>
          </a:prstGeom>
          <a:noFill/>
          <a:ln/>
        </p:spPr>
        <p:txBody>
          <a:bodyPr wrap="square" lIns="0" tIns="0" rIns="0" bIns="0" rtlCol="0" anchor="t"/>
          <a:lstStyle/>
          <a:p>
            <a:pPr marL="0" indent="0">
              <a:buNone/>
            </a:pPr>
            <a:r>
              <a:rPr lang="en-US" sz="1200" b="1" kern="0" spc="100" dirty="0">
                <a:solidFill>
                  <a:srgbClr val="1B1F3B"/>
                </a:solidFill>
                <a:latin typeface="Arial" pitchFamily="34" charset="0"/>
                <a:ea typeface="Arial" pitchFamily="34" charset="-122"/>
                <a:cs typeface="Arial" pitchFamily="34" charset="-120"/>
              </a:rPr>
              <a:t>FINAL RESULT</a:t>
            </a:r>
            <a:endParaRPr lang="en-US" sz="1200" dirty="0"/>
          </a:p>
          <a:p>
            <a:pPr marL="0" indent="0">
              <a:buNone/>
            </a:pPr>
            <a:r>
              <a:rPr lang="en-US" sz="1200" dirty="0">
                <a:solidFill>
                  <a:srgbClr val="5B6175"/>
                </a:solidFill>
                <a:latin typeface="Arial" pitchFamily="34" charset="0"/>
                <a:ea typeface="Arial" pitchFamily="34" charset="-122"/>
                <a:cs typeface="Arial" pitchFamily="34" charset="-120"/>
              </a:rPr>
              <a:t>DeWine (R) 50.7%</a:t>
            </a:r>
            <a:endParaRPr lang="en-US" sz="1200" dirty="0"/>
          </a:p>
          <a:p>
            <a:pPr marL="0" indent="0">
              <a:buNone/>
            </a:pPr>
            <a:r>
              <a:rPr lang="en-US" sz="1200" dirty="0">
                <a:solidFill>
                  <a:srgbClr val="5B6175"/>
                </a:solidFill>
                <a:latin typeface="Arial" pitchFamily="34" charset="0"/>
                <a:ea typeface="Arial" pitchFamily="34" charset="-122"/>
                <a:cs typeface="Arial" pitchFamily="34" charset="-120"/>
              </a:rPr>
              <a:t>Cordray (D) 46.4%</a:t>
            </a:r>
            <a:endParaRPr lang="en-US" sz="1200" dirty="0"/>
          </a:p>
        </p:txBody>
      </p:sp>
      <p:sp>
        <p:nvSpPr>
          <p:cNvPr id="15" name="CardPill"/>
          <p:cNvSpPr/>
          <p:nvPr/>
        </p:nvSpPr>
        <p:spPr>
          <a:xfrm>
            <a:off x="9372600" y="4434840"/>
            <a:ext cx="2130552" cy="502920"/>
          </a:xfrm>
          <a:prstGeom prst="roundRect">
            <a:avLst>
              <a:gd name="adj" fmla="val 49091"/>
            </a:avLst>
          </a:prstGeom>
          <a:solidFill>
            <a:srgbClr val="8B1A1F"/>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DeWine +4.3</a:t>
            </a:r>
            <a:endParaRPr lang="en-US" sz="2000" dirty="0"/>
          </a:p>
        </p:txBody>
      </p:sp>
      <p:sp>
        <p:nvSpPr>
          <p:cNvPr id="16" name="CardGap"/>
          <p:cNvSpPr txBox="1"/>
          <p:nvPr/>
        </p:nvSpPr>
        <p:spPr>
          <a:xfrm>
            <a:off x="9372600" y="5074920"/>
            <a:ext cx="2130552" cy="457200"/>
          </a:xfrm>
          <a:prstGeom prst="rect">
            <a:avLst/>
          </a:prstGeom>
          <a:noFill/>
          <a:ln/>
        </p:spPr>
        <p:txBody>
          <a:bodyPr wrap="square" lIns="0" tIns="0" rIns="0" bIns="0" rtlCol="0" anchor="t"/>
          <a:lstStyle/>
          <a:p>
            <a:pPr marL="0" indent="0">
              <a:buNone/>
            </a:pPr>
            <a:r>
              <a:rPr lang="en-US" sz="1100" dirty="0">
                <a:solidFill>
                  <a:srgbClr val="1B1F3B"/>
                </a:solidFill>
                <a:latin typeface="Arial" pitchFamily="34" charset="0"/>
                <a:ea typeface="Arial" pitchFamily="34" charset="-122"/>
                <a:cs typeface="Arial" pitchFamily="34" charset="-120"/>
              </a:rPr>
              <a:t>7.8-point gap between the fall-poll average and the result</a:t>
            </a:r>
            <a:endParaRPr lang="en-US" sz="1100" dirty="0"/>
          </a:p>
        </p:txBody>
      </p:sp>
      <p:sp>
        <p:nvSpPr>
          <p:cNvPr id="17" name="Footer"/>
          <p:cNvSpPr txBox="1"/>
          <p:nvPr/>
        </p:nvSpPr>
        <p:spPr>
          <a:xfrm>
            <a:off x="640343" y="6606540"/>
            <a:ext cx="11274552" cy="502920"/>
          </a:xfrm>
          <a:prstGeom prst="rect">
            <a:avLst/>
          </a:prstGeom>
          <a:noFill/>
          <a:ln/>
        </p:spPr>
        <p:txBody>
          <a:bodyPr wrap="square" lIns="0" tIns="0" rIns="0" bIns="0" rtlCol="0" anchor="t"/>
          <a:lstStyle/>
          <a:p>
            <a:pPr marL="0" indent="0">
              <a:buNone/>
            </a:pPr>
            <a:r>
              <a:rPr lang="en-US" sz="1000" dirty="0">
                <a:solidFill>
                  <a:srgbClr val="5B6175"/>
                </a:solidFill>
                <a:latin typeface="Calibri" panose="020F0502020204030204" pitchFamily="34" charset="0"/>
                <a:ea typeface="Calibri" panose="020F0502020204030204" pitchFamily="34" charset="0"/>
                <a:cs typeface="Calibri" panose="020F0502020204030204" pitchFamily="34" charset="0"/>
              </a:rPr>
              <a:t>Source: RealClearPolitics, “2018 Ohio Governor – DeWine vs. Cordray” poll table and final results.</a:t>
            </a: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3000"/>
                                        <p:tgtEl>
                                          <p:spTgt spid="8"/>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6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6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600"/>
                                        <p:tgtEl>
                                          <p:spTgt spid="10"/>
                                        </p:tgtEl>
                                      </p:cBhvr>
                                    </p:animEffect>
                                  </p:childTnLst>
                                </p:cTn>
                              </p:par>
                            </p:childTnLst>
                          </p:cTn>
                        </p:par>
                        <p:par>
                          <p:cTn id="27" fill="hold">
                            <p:stCondLst>
                              <p:cond delay="36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7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7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Graphic spid="8" grpId="0">
        <p:bldAsOne/>
      </p:bldGraphic>
      <p:bldP spid="9" grpId="0" animBg="1"/>
      <p:bldP spid="10" grpId="0" animBg="1"/>
      <p:bldP spid="11" grpId="0" animBg="1"/>
      <p:bldP spid="12" grpId="0" animBg="1"/>
      <p:bldP spid="13"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F816-3647-20DC-F9F6-E7FF9743D178}"/>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1DBE2A0C-BF03-64A7-112D-882ECE858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44065061-685A-CCC0-BD8A-501F7EB7A78F}"/>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Lame Duck</a:t>
            </a:r>
            <a:endParaRPr lang="en-US" dirty="0"/>
          </a:p>
        </p:txBody>
      </p:sp>
      <p:sp>
        <p:nvSpPr>
          <p:cNvPr id="6" name="TextBox 5">
            <a:extLst>
              <a:ext uri="{FF2B5EF4-FFF2-40B4-BE49-F238E27FC236}">
                <a16:creationId xmlns:a16="http://schemas.microsoft.com/office/drawing/2014/main" id="{DBFA4982-D9A7-47D9-CD1F-9823D0D0E984}"/>
              </a:ext>
            </a:extLst>
          </p:cNvPr>
          <p:cNvSpPr txBox="1"/>
          <p:nvPr/>
        </p:nvSpPr>
        <p:spPr>
          <a:xfrm>
            <a:off x="1015999" y="1760279"/>
            <a:ext cx="97465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2800" dirty="0"/>
          </a:p>
          <a:p>
            <a:pPr marL="742950" lvl="1" indent="-285750">
              <a:buFont typeface="Arial"/>
              <a:buChar char="•"/>
            </a:pPr>
            <a:endParaRPr lang="en-US" sz="2800" dirty="0"/>
          </a:p>
        </p:txBody>
      </p:sp>
      <p:pic>
        <p:nvPicPr>
          <p:cNvPr id="10" name="Picture 9">
            <a:extLst>
              <a:ext uri="{FF2B5EF4-FFF2-40B4-BE49-F238E27FC236}">
                <a16:creationId xmlns:a16="http://schemas.microsoft.com/office/drawing/2014/main" id="{4F68F7A4-932B-5034-8B37-F9C9E0CE2DD3}"/>
              </a:ext>
            </a:extLst>
          </p:cNvPr>
          <p:cNvPicPr>
            <a:picLocks noChangeAspect="1"/>
          </p:cNvPicPr>
          <p:nvPr/>
        </p:nvPicPr>
        <p:blipFill>
          <a:blip r:embed="rId3"/>
          <a:stretch>
            <a:fillRect/>
          </a:stretch>
        </p:blipFill>
        <p:spPr>
          <a:xfrm>
            <a:off x="4631635" y="1646834"/>
            <a:ext cx="3331492" cy="4997238"/>
          </a:xfrm>
          <a:prstGeom prst="rect">
            <a:avLst/>
          </a:prstGeom>
        </p:spPr>
      </p:pic>
    </p:spTree>
    <p:extLst>
      <p:ext uri="{BB962C8B-B14F-4D97-AF65-F5344CB8AC3E}">
        <p14:creationId xmlns:p14="http://schemas.microsoft.com/office/powerpoint/2010/main" val="2063391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1E169-4944-04D7-9BC4-91A3233CFB12}"/>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2719C635-8E83-4555-57E4-D359CA2A1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8A9EF211-8282-F939-104E-2583E204D761}"/>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Lame Duck</a:t>
            </a:r>
            <a:endParaRPr lang="en-US" dirty="0"/>
          </a:p>
        </p:txBody>
      </p:sp>
      <p:sp>
        <p:nvSpPr>
          <p:cNvPr id="6" name="TextBox 5">
            <a:extLst>
              <a:ext uri="{FF2B5EF4-FFF2-40B4-BE49-F238E27FC236}">
                <a16:creationId xmlns:a16="http://schemas.microsoft.com/office/drawing/2014/main" id="{DA352264-15D1-A131-02DF-A8A262560640}"/>
              </a:ext>
            </a:extLst>
          </p:cNvPr>
          <p:cNvSpPr txBox="1"/>
          <p:nvPr/>
        </p:nvSpPr>
        <p:spPr>
          <a:xfrm>
            <a:off x="1015999" y="1760279"/>
            <a:ext cx="97465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2800" dirty="0"/>
          </a:p>
          <a:p>
            <a:pPr marL="742950" lvl="1" indent="-285750">
              <a:buFont typeface="Arial"/>
              <a:buChar char="•"/>
            </a:pPr>
            <a:endParaRPr lang="en-US" sz="2800" dirty="0"/>
          </a:p>
        </p:txBody>
      </p:sp>
      <p:pic>
        <p:nvPicPr>
          <p:cNvPr id="4" name="Picture 3">
            <a:extLst>
              <a:ext uri="{FF2B5EF4-FFF2-40B4-BE49-F238E27FC236}">
                <a16:creationId xmlns:a16="http://schemas.microsoft.com/office/drawing/2014/main" id="{13DDED6C-88DF-E705-2924-4BEF8E417145}"/>
              </a:ext>
            </a:extLst>
          </p:cNvPr>
          <p:cNvPicPr>
            <a:picLocks noChangeAspect="1"/>
          </p:cNvPicPr>
          <p:nvPr/>
        </p:nvPicPr>
        <p:blipFill>
          <a:blip r:embed="rId3"/>
          <a:stretch>
            <a:fillRect/>
          </a:stretch>
        </p:blipFill>
        <p:spPr>
          <a:xfrm>
            <a:off x="598746" y="3077200"/>
            <a:ext cx="5590147" cy="1928574"/>
          </a:xfrm>
          <a:prstGeom prst="rect">
            <a:avLst/>
          </a:prstGeom>
        </p:spPr>
      </p:pic>
      <p:pic>
        <p:nvPicPr>
          <p:cNvPr id="8" name="Picture 7">
            <a:extLst>
              <a:ext uri="{FF2B5EF4-FFF2-40B4-BE49-F238E27FC236}">
                <a16:creationId xmlns:a16="http://schemas.microsoft.com/office/drawing/2014/main" id="{FDF20812-F828-4005-4599-18E00C5FB003}"/>
              </a:ext>
            </a:extLst>
          </p:cNvPr>
          <p:cNvPicPr>
            <a:picLocks noChangeAspect="1"/>
          </p:cNvPicPr>
          <p:nvPr/>
        </p:nvPicPr>
        <p:blipFill>
          <a:blip r:embed="rId4"/>
          <a:stretch>
            <a:fillRect/>
          </a:stretch>
        </p:blipFill>
        <p:spPr>
          <a:xfrm>
            <a:off x="2858498" y="4781275"/>
            <a:ext cx="5087927" cy="1536424"/>
          </a:xfrm>
          <a:prstGeom prst="rect">
            <a:avLst/>
          </a:prstGeom>
        </p:spPr>
      </p:pic>
      <p:pic>
        <p:nvPicPr>
          <p:cNvPr id="7" name="Picture 6">
            <a:extLst>
              <a:ext uri="{FF2B5EF4-FFF2-40B4-BE49-F238E27FC236}">
                <a16:creationId xmlns:a16="http://schemas.microsoft.com/office/drawing/2014/main" id="{34864651-B7A4-9AB3-4EBE-E9EF9B996CAF}"/>
              </a:ext>
            </a:extLst>
          </p:cNvPr>
          <p:cNvPicPr>
            <a:picLocks noChangeAspect="1"/>
          </p:cNvPicPr>
          <p:nvPr/>
        </p:nvPicPr>
        <p:blipFill>
          <a:blip r:embed="rId5"/>
          <a:stretch>
            <a:fillRect/>
          </a:stretch>
        </p:blipFill>
        <p:spPr>
          <a:xfrm>
            <a:off x="6980224" y="2193206"/>
            <a:ext cx="4195777" cy="1975384"/>
          </a:xfrm>
          <a:prstGeom prst="rect">
            <a:avLst/>
          </a:prstGeom>
        </p:spPr>
      </p:pic>
      <p:pic>
        <p:nvPicPr>
          <p:cNvPr id="11" name="Picture 10">
            <a:extLst>
              <a:ext uri="{FF2B5EF4-FFF2-40B4-BE49-F238E27FC236}">
                <a16:creationId xmlns:a16="http://schemas.microsoft.com/office/drawing/2014/main" id="{84261263-2D52-8BBD-65D8-8D30DDA181EB}"/>
              </a:ext>
            </a:extLst>
          </p:cNvPr>
          <p:cNvPicPr>
            <a:picLocks noChangeAspect="1"/>
          </p:cNvPicPr>
          <p:nvPr/>
        </p:nvPicPr>
        <p:blipFill>
          <a:blip r:embed="rId6"/>
          <a:stretch>
            <a:fillRect/>
          </a:stretch>
        </p:blipFill>
        <p:spPr>
          <a:xfrm>
            <a:off x="7872372" y="4439674"/>
            <a:ext cx="4195778" cy="2358211"/>
          </a:xfrm>
          <a:prstGeom prst="rect">
            <a:avLst/>
          </a:prstGeom>
        </p:spPr>
      </p:pic>
      <p:pic>
        <p:nvPicPr>
          <p:cNvPr id="13" name="Picture 12">
            <a:extLst>
              <a:ext uri="{FF2B5EF4-FFF2-40B4-BE49-F238E27FC236}">
                <a16:creationId xmlns:a16="http://schemas.microsoft.com/office/drawing/2014/main" id="{34D8EEA2-BD5B-1F80-D8AA-8DDDE4CB59C3}"/>
              </a:ext>
            </a:extLst>
          </p:cNvPr>
          <p:cNvPicPr>
            <a:picLocks noChangeAspect="1"/>
          </p:cNvPicPr>
          <p:nvPr/>
        </p:nvPicPr>
        <p:blipFill>
          <a:blip r:embed="rId7"/>
          <a:stretch>
            <a:fillRect/>
          </a:stretch>
        </p:blipFill>
        <p:spPr>
          <a:xfrm>
            <a:off x="8169096" y="154115"/>
            <a:ext cx="3817365" cy="2468124"/>
          </a:xfrm>
          <a:prstGeom prst="rect">
            <a:avLst/>
          </a:prstGeom>
        </p:spPr>
      </p:pic>
      <p:pic>
        <p:nvPicPr>
          <p:cNvPr id="15" name="Picture 14">
            <a:extLst>
              <a:ext uri="{FF2B5EF4-FFF2-40B4-BE49-F238E27FC236}">
                <a16:creationId xmlns:a16="http://schemas.microsoft.com/office/drawing/2014/main" id="{01E988EB-F3EA-B195-BB3E-F6FF10EAA36D}"/>
              </a:ext>
            </a:extLst>
          </p:cNvPr>
          <p:cNvPicPr>
            <a:picLocks noChangeAspect="1"/>
          </p:cNvPicPr>
          <p:nvPr/>
        </p:nvPicPr>
        <p:blipFill>
          <a:blip r:embed="rId8"/>
          <a:stretch>
            <a:fillRect/>
          </a:stretch>
        </p:blipFill>
        <p:spPr>
          <a:xfrm>
            <a:off x="690560" y="1322737"/>
            <a:ext cx="4965700" cy="1447800"/>
          </a:xfrm>
          <a:prstGeom prst="rect">
            <a:avLst/>
          </a:prstGeom>
        </p:spPr>
      </p:pic>
    </p:spTree>
    <p:extLst>
      <p:ext uri="{BB962C8B-B14F-4D97-AF65-F5344CB8AC3E}">
        <p14:creationId xmlns:p14="http://schemas.microsoft.com/office/powerpoint/2010/main" val="2389156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2638A-B59A-ED7C-2CC2-36FB9A42AE7D}"/>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2A74558D-86EC-41AD-3DDA-5F4F6EED8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9F64E366-DB34-4CAC-6CAD-F339D984E9BE}"/>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House Bill 523</a:t>
            </a:r>
            <a:endParaRPr lang="en-US" dirty="0"/>
          </a:p>
        </p:txBody>
      </p:sp>
      <p:sp>
        <p:nvSpPr>
          <p:cNvPr id="6" name="TextBox 5">
            <a:extLst>
              <a:ext uri="{FF2B5EF4-FFF2-40B4-BE49-F238E27FC236}">
                <a16:creationId xmlns:a16="http://schemas.microsoft.com/office/drawing/2014/main" id="{FB0BC514-E5F4-D59E-9ABA-749DDDD3964D}"/>
              </a:ext>
            </a:extLst>
          </p:cNvPr>
          <p:cNvSpPr txBox="1"/>
          <p:nvPr/>
        </p:nvSpPr>
        <p:spPr>
          <a:xfrm>
            <a:off x="1015999" y="1676196"/>
            <a:ext cx="958715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u="sng" dirty="0"/>
              <a:t>Future Educators Support Act</a:t>
            </a:r>
          </a:p>
          <a:p>
            <a:pPr marL="742950" lvl="1" indent="-285750">
              <a:buFont typeface="Arial"/>
              <a:buChar char="•"/>
            </a:pPr>
            <a:r>
              <a:rPr lang="en-US" sz="2400" dirty="0"/>
              <a:t>Sponsored by Reps. Sean Brennan (D-Parma) and Gayle Manning (R-North Ridgeville)</a:t>
            </a:r>
          </a:p>
          <a:p>
            <a:pPr marL="742950" lvl="1" indent="-285750">
              <a:buFont typeface="Arial"/>
              <a:buChar char="•"/>
            </a:pPr>
            <a:r>
              <a:rPr lang="en-US" sz="2400" dirty="0"/>
              <a:t>Passed House by a vote of 91-0 on June 3, 2026</a:t>
            </a:r>
          </a:p>
          <a:p>
            <a:pPr marL="742950" lvl="1" indent="-285750">
              <a:buFont typeface="Arial"/>
              <a:buChar char="•"/>
            </a:pPr>
            <a:r>
              <a:rPr lang="en-US" sz="2400" dirty="0"/>
              <a:t>Awaiting a first hearing in the Senate Higher Education Committee</a:t>
            </a:r>
          </a:p>
          <a:p>
            <a:pPr marL="742950" lvl="1" indent="-285750">
              <a:buFont typeface="Arial"/>
              <a:buChar char="•"/>
            </a:pPr>
            <a:endParaRPr lang="en-US" sz="2400" dirty="0"/>
          </a:p>
          <a:p>
            <a:pPr marL="742950" lvl="1" indent="-285750">
              <a:buFont typeface="Arial"/>
              <a:buChar char="•"/>
            </a:pPr>
            <a:r>
              <a:rPr lang="en-US" sz="2400" dirty="0"/>
              <a:t>Authorizes school districts, ESCs, charter schools, and STEM schools to pay student teachers a stipend </a:t>
            </a:r>
          </a:p>
          <a:p>
            <a:pPr marL="742950" lvl="1" indent="-285750">
              <a:buFont typeface="Arial"/>
              <a:buChar char="•"/>
            </a:pPr>
            <a:r>
              <a:rPr lang="en-US" sz="2400" dirty="0"/>
              <a:t>Authorizes public colleges and universities to provide reduced tuition and to waive fees for student teachers</a:t>
            </a:r>
          </a:p>
          <a:p>
            <a:pPr marL="742950" lvl="1" indent="-285750">
              <a:buFont typeface="Arial"/>
              <a:buChar char="•"/>
            </a:pPr>
            <a:r>
              <a:rPr lang="en-US" sz="2400" dirty="0"/>
              <a:t>Creates a list of in-demand teaching jobs in Ohio</a:t>
            </a:r>
          </a:p>
        </p:txBody>
      </p:sp>
    </p:spTree>
    <p:extLst>
      <p:ext uri="{BB962C8B-B14F-4D97-AF65-F5344CB8AC3E}">
        <p14:creationId xmlns:p14="http://schemas.microsoft.com/office/powerpoint/2010/main" val="3689451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EBED6-3E4A-ED05-17C4-BAF985313FC4}"/>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25152E41-F64E-7D1C-6576-1516D940E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141018AC-57E9-4AD4-BC64-42C351176E56}"/>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Senate Bill 144</a:t>
            </a:r>
            <a:endParaRPr lang="en-US" dirty="0"/>
          </a:p>
        </p:txBody>
      </p:sp>
      <p:sp>
        <p:nvSpPr>
          <p:cNvPr id="6" name="TextBox 5">
            <a:extLst>
              <a:ext uri="{FF2B5EF4-FFF2-40B4-BE49-F238E27FC236}">
                <a16:creationId xmlns:a16="http://schemas.microsoft.com/office/drawing/2014/main" id="{F7DFD6BF-6396-F135-79FF-73B3553A28E3}"/>
              </a:ext>
            </a:extLst>
          </p:cNvPr>
          <p:cNvSpPr txBox="1"/>
          <p:nvPr/>
        </p:nvSpPr>
        <p:spPr>
          <a:xfrm>
            <a:off x="1015999" y="1676196"/>
            <a:ext cx="9431507"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u="sng" dirty="0"/>
              <a:t>Grade Band Licensure </a:t>
            </a:r>
          </a:p>
          <a:p>
            <a:pPr marL="742950" lvl="1" indent="-285750">
              <a:buFont typeface="Arial"/>
              <a:buChar char="•"/>
            </a:pPr>
            <a:r>
              <a:rPr lang="en-US" sz="2400" dirty="0"/>
              <a:t>Sponsored by Sen. Catherine Ingram (D-Cincinnati)</a:t>
            </a:r>
          </a:p>
          <a:p>
            <a:pPr marL="742950" lvl="1" indent="-285750">
              <a:buFont typeface="Arial"/>
              <a:buChar char="•"/>
            </a:pPr>
            <a:r>
              <a:rPr lang="en-US" sz="2400" dirty="0"/>
              <a:t>Passed Senate by a vote of 32-0 on October 29, 2025</a:t>
            </a:r>
          </a:p>
          <a:p>
            <a:pPr marL="742950" lvl="1" indent="-285750">
              <a:buFont typeface="Arial"/>
              <a:buChar char="•"/>
            </a:pPr>
            <a:r>
              <a:rPr lang="en-US" sz="2400" dirty="0"/>
              <a:t>Awaiting a second hearing in the House Education Committee; most recent hearing was on March 3, 2026</a:t>
            </a:r>
          </a:p>
          <a:p>
            <a:pPr marL="742950" lvl="1" indent="-285750">
              <a:buFont typeface="Arial"/>
              <a:buChar char="•"/>
            </a:pPr>
            <a:endParaRPr lang="en-US" sz="2400" dirty="0"/>
          </a:p>
          <a:p>
            <a:pPr marL="742950" lvl="1" indent="-285750">
              <a:buFont typeface="Arial"/>
              <a:buChar char="•"/>
            </a:pPr>
            <a:r>
              <a:rPr lang="en-US" sz="2400" dirty="0"/>
              <a:t>Revises grade band licensure to become preK-5, 4-8, and 7-12</a:t>
            </a:r>
          </a:p>
          <a:p>
            <a:pPr marL="742950" lvl="1" indent="-285750">
              <a:buFont typeface="Arial"/>
              <a:buChar char="•"/>
            </a:pPr>
            <a:r>
              <a:rPr lang="en-US" sz="2400" dirty="0"/>
              <a:t>Requires issuance of preK-5 licenses in general education instruction or both general </a:t>
            </a:r>
            <a:r>
              <a:rPr lang="en-US" sz="2400" i="1" dirty="0"/>
              <a:t>and</a:t>
            </a:r>
            <a:r>
              <a:rPr lang="en-US" sz="2400" dirty="0"/>
              <a:t> special education instruction</a:t>
            </a:r>
          </a:p>
          <a:p>
            <a:pPr marL="742950" lvl="1" indent="-285750">
              <a:buFont typeface="Arial"/>
              <a:buChar char="•"/>
            </a:pPr>
            <a:r>
              <a:rPr lang="en-US" sz="2400" dirty="0"/>
              <a:t>Requires issuance of 4-8 licenses in general education instruction</a:t>
            </a:r>
          </a:p>
          <a:p>
            <a:pPr marL="742950" lvl="1" indent="-285750">
              <a:buFont typeface="Arial"/>
              <a:buChar char="•"/>
            </a:pPr>
            <a:r>
              <a:rPr lang="en-US" sz="2400" dirty="0"/>
              <a:t>Prohibits first-year teachers from being employed outside their grade band</a:t>
            </a:r>
          </a:p>
        </p:txBody>
      </p:sp>
    </p:spTree>
    <p:extLst>
      <p:ext uri="{BB962C8B-B14F-4D97-AF65-F5344CB8AC3E}">
        <p14:creationId xmlns:p14="http://schemas.microsoft.com/office/powerpoint/2010/main" val="848111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25255-09AC-1B22-793B-E8F1FCC859F8}"/>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082C452B-5AC4-E8B7-2A84-4D3C0E705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9634D8DE-A576-6BE7-EE30-A9DE57615735}"/>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Senate Bill 328</a:t>
            </a:r>
            <a:endParaRPr lang="en-US" dirty="0"/>
          </a:p>
        </p:txBody>
      </p:sp>
      <p:sp>
        <p:nvSpPr>
          <p:cNvPr id="6" name="TextBox 5">
            <a:extLst>
              <a:ext uri="{FF2B5EF4-FFF2-40B4-BE49-F238E27FC236}">
                <a16:creationId xmlns:a16="http://schemas.microsoft.com/office/drawing/2014/main" id="{228F53FB-B6D8-F3C4-65A5-7565FCD6EFB8}"/>
              </a:ext>
            </a:extLst>
          </p:cNvPr>
          <p:cNvSpPr txBox="1"/>
          <p:nvPr/>
        </p:nvSpPr>
        <p:spPr>
          <a:xfrm>
            <a:off x="1015999" y="1676196"/>
            <a:ext cx="9431507"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u="sng" dirty="0"/>
              <a:t>Career Awareness Instruction</a:t>
            </a:r>
          </a:p>
          <a:p>
            <a:pPr marL="742950" lvl="1" indent="-285750">
              <a:buFont typeface="Arial"/>
              <a:buChar char="•"/>
            </a:pPr>
            <a:r>
              <a:rPr lang="en-US" sz="2400" dirty="0"/>
              <a:t>Sponsored by Sen. Kyle Koehler (R-Springfield)</a:t>
            </a:r>
          </a:p>
          <a:p>
            <a:pPr marL="742950" lvl="1" indent="-285750">
              <a:buFont typeface="Arial"/>
              <a:buChar char="•"/>
            </a:pPr>
            <a:r>
              <a:rPr lang="en-US" sz="2400" dirty="0"/>
              <a:t>Passed Senate by a vote of 30-0 on May 20, 2026</a:t>
            </a:r>
          </a:p>
          <a:p>
            <a:pPr marL="742950" lvl="1" indent="-285750">
              <a:buFont typeface="Arial"/>
              <a:buChar char="•"/>
            </a:pPr>
            <a:r>
              <a:rPr lang="en-US" sz="2400" dirty="0"/>
              <a:t>Awaiting a third hearing in the House Education Committee; most recent hearing was on June 8, 2026</a:t>
            </a:r>
          </a:p>
          <a:p>
            <a:pPr marL="742950" lvl="1" indent="-285750">
              <a:buFont typeface="Arial"/>
              <a:buChar char="•"/>
            </a:pPr>
            <a:endParaRPr lang="en-US" sz="2400" dirty="0"/>
          </a:p>
          <a:p>
            <a:pPr marL="285750" indent="-285750">
              <a:buFont typeface="Arial"/>
              <a:buChar char="•"/>
            </a:pPr>
            <a:r>
              <a:rPr lang="en-US" sz="2200" dirty="0"/>
              <a:t>Requires sixth-graders to complete a career and academic plan by the end of eighth grade</a:t>
            </a:r>
          </a:p>
          <a:p>
            <a:pPr marL="285750" indent="-285750">
              <a:buFont typeface="Arial"/>
              <a:buChar char="•"/>
            </a:pPr>
            <a:r>
              <a:rPr lang="en-US" sz="2200" dirty="0"/>
              <a:t>Requires public schools to offer at least 60 hours in the study of career exploration to students in grades six to eight</a:t>
            </a:r>
          </a:p>
          <a:p>
            <a:pPr marL="285750" indent="-285750">
              <a:buFont typeface="Arial"/>
              <a:buChar char="•"/>
            </a:pPr>
            <a:r>
              <a:rPr lang="en-US" sz="2200" dirty="0"/>
              <a:t>Requires public schools to develop graduation and career plans or graduation planning addenda to existing career and academic plans for 		at-risk students</a:t>
            </a:r>
          </a:p>
          <a:p>
            <a:pPr marL="285750" indent="-285750">
              <a:buFont typeface="Arial"/>
              <a:buChar char="•"/>
            </a:pPr>
            <a:endParaRPr lang="en-US" sz="2400" dirty="0"/>
          </a:p>
          <a:p>
            <a:pPr marL="285750" indent="-285750">
              <a:buFont typeface="Arial"/>
              <a:buChar char="•"/>
            </a:pPr>
            <a:endParaRPr lang="en-US" sz="2400" dirty="0"/>
          </a:p>
        </p:txBody>
      </p:sp>
    </p:spTree>
    <p:extLst>
      <p:ext uri="{BB962C8B-B14F-4D97-AF65-F5344CB8AC3E}">
        <p14:creationId xmlns:p14="http://schemas.microsoft.com/office/powerpoint/2010/main" val="260162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7052A-9E81-841E-B7F6-77750B24C5B1}"/>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F40AECC3-EFAD-F753-AF41-399F0BC24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1BA70846-13D8-A2D3-CC8D-610E2BE2C049}"/>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Senate Bill 461</a:t>
            </a:r>
            <a:endParaRPr lang="en-US" dirty="0"/>
          </a:p>
        </p:txBody>
      </p:sp>
      <p:sp>
        <p:nvSpPr>
          <p:cNvPr id="6" name="TextBox 5">
            <a:extLst>
              <a:ext uri="{FF2B5EF4-FFF2-40B4-BE49-F238E27FC236}">
                <a16:creationId xmlns:a16="http://schemas.microsoft.com/office/drawing/2014/main" id="{E3B4DCF8-F734-D4CC-D19D-89C1DDFC39DC}"/>
              </a:ext>
            </a:extLst>
          </p:cNvPr>
          <p:cNvSpPr txBox="1"/>
          <p:nvPr/>
        </p:nvSpPr>
        <p:spPr>
          <a:xfrm>
            <a:off x="1015999" y="1676196"/>
            <a:ext cx="9431507"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u="sng" dirty="0"/>
              <a:t>Strengthening Ohio Civics Act</a:t>
            </a:r>
          </a:p>
          <a:p>
            <a:pPr marL="742950" lvl="1" indent="-285750">
              <a:buFont typeface="Arial"/>
              <a:buChar char="•"/>
            </a:pPr>
            <a:r>
              <a:rPr lang="en-US" sz="2400" dirty="0"/>
              <a:t>Sponsored by Sen. Jerry Cirino (R-Kirtland)</a:t>
            </a:r>
          </a:p>
          <a:p>
            <a:pPr marL="742950" lvl="1" indent="-285750">
              <a:buFont typeface="Arial"/>
              <a:buChar char="•"/>
            </a:pPr>
            <a:r>
              <a:rPr lang="en-US" sz="2400" dirty="0"/>
              <a:t>Introduced on June 22, 2026; awaiting a first hearing in the Senate Higher Education Committee</a:t>
            </a:r>
          </a:p>
          <a:p>
            <a:pPr marL="742950" lvl="1" indent="-285750">
              <a:buFont typeface="Arial"/>
              <a:buChar char="•"/>
            </a:pPr>
            <a:endParaRPr lang="en-US" sz="2400" dirty="0"/>
          </a:p>
          <a:p>
            <a:pPr marL="742950" lvl="1" indent="-285750">
              <a:buFont typeface="Arial"/>
              <a:buChar char="•"/>
            </a:pPr>
            <a:r>
              <a:rPr lang="en-US" sz="2400" dirty="0"/>
              <a:t>Expands the authority and independence of the state’s five state Civics Centers, giving their directors broad control over hiring, tenure, curriculum, funding, course revenues, and the newly required American Civic Literacy course</a:t>
            </a:r>
          </a:p>
          <a:p>
            <a:pPr marL="1200150" lvl="2" indent="-285750">
              <a:buFont typeface="Arial"/>
              <a:buChar char="•"/>
            </a:pPr>
            <a:r>
              <a:rPr lang="en-US" sz="2400" dirty="0"/>
              <a:t>Cleveland State University, Miami University, Ohio State University, University of Toledo, and Wright State University </a:t>
            </a:r>
          </a:p>
          <a:p>
            <a:pPr marL="742950" lvl="1" indent="-285750">
              <a:buFont typeface="Arial"/>
              <a:buChar char="•"/>
            </a:pPr>
            <a:endParaRPr lang="en-US" sz="2400" dirty="0"/>
          </a:p>
        </p:txBody>
      </p:sp>
    </p:spTree>
    <p:extLst>
      <p:ext uri="{BB962C8B-B14F-4D97-AF65-F5344CB8AC3E}">
        <p14:creationId xmlns:p14="http://schemas.microsoft.com/office/powerpoint/2010/main" val="490069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84852-9341-E6D0-6572-BEEF32BA48C0}"/>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7B4A8A0E-B4F9-D3DF-53AC-C99FAB2747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6075A4FF-3369-626A-717A-31F70259D8D4}"/>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House Bill 698</a:t>
            </a:r>
            <a:endParaRPr lang="en-US" dirty="0"/>
          </a:p>
        </p:txBody>
      </p:sp>
      <p:sp>
        <p:nvSpPr>
          <p:cNvPr id="6" name="TextBox 5">
            <a:extLst>
              <a:ext uri="{FF2B5EF4-FFF2-40B4-BE49-F238E27FC236}">
                <a16:creationId xmlns:a16="http://schemas.microsoft.com/office/drawing/2014/main" id="{907852FB-2745-C0D2-362D-B706B12379AF}"/>
              </a:ext>
            </a:extLst>
          </p:cNvPr>
          <p:cNvSpPr txBox="1"/>
          <p:nvPr/>
        </p:nvSpPr>
        <p:spPr>
          <a:xfrm>
            <a:off x="1015999" y="1676196"/>
            <a:ext cx="9431507"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u="sng" dirty="0"/>
              <a:t>S.B. 1 Compliance Supplemental Appropriation Act</a:t>
            </a:r>
          </a:p>
          <a:p>
            <a:pPr marL="742950" lvl="1" indent="-285750">
              <a:buFont typeface="Arial"/>
              <a:buChar char="•"/>
            </a:pPr>
            <a:r>
              <a:rPr lang="en-US" sz="2400" dirty="0"/>
              <a:t>Sponsored by Rep. Tom Young (R-Washington Township)</a:t>
            </a:r>
          </a:p>
          <a:p>
            <a:pPr marL="742950" lvl="1" indent="-285750">
              <a:buFont typeface="Arial"/>
              <a:buChar char="•"/>
            </a:pPr>
            <a:r>
              <a:rPr lang="en-US" sz="2400" dirty="0"/>
              <a:t>Awaiting a fourth hearing in the House Workforce and Higher Education Committee; last hearing was on May 19, 2026</a:t>
            </a:r>
          </a:p>
          <a:p>
            <a:pPr marL="742950" lvl="1" indent="-285750">
              <a:buFont typeface="Arial"/>
              <a:buChar char="•"/>
            </a:pPr>
            <a:endParaRPr lang="en-US" sz="2400" dirty="0"/>
          </a:p>
          <a:p>
            <a:pPr marL="742950" lvl="1" indent="-285750">
              <a:buFont typeface="Arial"/>
              <a:buChar char="•"/>
            </a:pPr>
            <a:r>
              <a:rPr lang="en-US" sz="2400" dirty="0"/>
              <a:t>Requires public colleges and universities to annually certify compliance with laws related to Senate Bill 1</a:t>
            </a:r>
          </a:p>
          <a:p>
            <a:pPr marL="742950" lvl="1" indent="-285750">
              <a:buFont typeface="Arial"/>
              <a:buChar char="•"/>
            </a:pPr>
            <a:r>
              <a:rPr lang="en-US" sz="2400" dirty="0"/>
              <a:t>Requires presidents and board chairs to sign certain certifications and reports, expands state expenditure transparency provisions to include state institution salary and employment information, and creates reporting requirements related to employees who previously performed diversity, equity, and inclusion functions and were reassigned</a:t>
            </a:r>
          </a:p>
        </p:txBody>
      </p:sp>
    </p:spTree>
    <p:extLst>
      <p:ext uri="{BB962C8B-B14F-4D97-AF65-F5344CB8AC3E}">
        <p14:creationId xmlns:p14="http://schemas.microsoft.com/office/powerpoint/2010/main" val="284039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D17AD-3515-F9E7-00D2-7C28E403A97A}"/>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99241FFB-9CCC-2E20-4906-D0DEEF4C2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4DF19EDC-B1C9-EF50-47C6-C6D523DAD58E}"/>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Senate Bill 311</a:t>
            </a:r>
            <a:endParaRPr lang="en-US" dirty="0"/>
          </a:p>
        </p:txBody>
      </p:sp>
      <p:sp>
        <p:nvSpPr>
          <p:cNvPr id="6" name="TextBox 5">
            <a:extLst>
              <a:ext uri="{FF2B5EF4-FFF2-40B4-BE49-F238E27FC236}">
                <a16:creationId xmlns:a16="http://schemas.microsoft.com/office/drawing/2014/main" id="{BD81BA1D-061F-FB9B-7055-1739C8385EB6}"/>
              </a:ext>
            </a:extLst>
          </p:cNvPr>
          <p:cNvSpPr txBox="1"/>
          <p:nvPr/>
        </p:nvSpPr>
        <p:spPr>
          <a:xfrm>
            <a:off x="1015999" y="1676196"/>
            <a:ext cx="943150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u="sng" dirty="0"/>
              <a:t>Education Omnibus Bill</a:t>
            </a:r>
          </a:p>
          <a:p>
            <a:pPr marL="742950" lvl="1" indent="-285750">
              <a:buFont typeface="Arial"/>
              <a:buChar char="•"/>
            </a:pPr>
            <a:r>
              <a:rPr lang="en-US" sz="2400" dirty="0"/>
              <a:t>Sponsored by Sen. Andrew Brenner (R-Delaware)</a:t>
            </a:r>
          </a:p>
          <a:p>
            <a:pPr marL="742950" lvl="1" indent="-285750">
              <a:buFont typeface="Arial"/>
              <a:buChar char="•"/>
            </a:pPr>
            <a:r>
              <a:rPr lang="en-US" sz="2400" dirty="0"/>
              <a:t>Passed Senate by a vote of 24-9 on June 10, 2026</a:t>
            </a:r>
          </a:p>
          <a:p>
            <a:pPr marL="742950" lvl="1" indent="-285750">
              <a:buFont typeface="Arial"/>
              <a:buChar char="•"/>
            </a:pPr>
            <a:r>
              <a:rPr lang="en-US" sz="2400" dirty="0"/>
              <a:t>Awaiting a first hearing in the House Education Committee</a:t>
            </a:r>
          </a:p>
          <a:p>
            <a:pPr marL="742950" lvl="1" indent="-285750">
              <a:buFont typeface="Arial"/>
              <a:buChar char="•"/>
            </a:pPr>
            <a:endParaRPr lang="en-US" sz="2400" dirty="0"/>
          </a:p>
          <a:p>
            <a:pPr marL="742950" lvl="1" indent="-285750">
              <a:buFont typeface="Arial"/>
              <a:buChar char="•"/>
            </a:pPr>
            <a:r>
              <a:rPr lang="en-US" sz="2400" dirty="0"/>
              <a:t>Exempts certain out-of-state educator license applicants from reading coursework requirements if they passed Ohio’s Foundations of reading exam on the first attempt</a:t>
            </a:r>
          </a:p>
        </p:txBody>
      </p:sp>
    </p:spTree>
    <p:extLst>
      <p:ext uri="{BB962C8B-B14F-4D97-AF65-F5344CB8AC3E}">
        <p14:creationId xmlns:p14="http://schemas.microsoft.com/office/powerpoint/2010/main" val="168211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77FF-1475-F45A-59EE-A42375ABE161}"/>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2F669E03-ECBA-729C-0146-E7A5CD5C6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9C2D13CB-E22B-3B13-5805-C8C8B059B5A7}"/>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137th General Assembly</a:t>
            </a:r>
            <a:endParaRPr lang="en-US" dirty="0"/>
          </a:p>
        </p:txBody>
      </p:sp>
      <p:sp>
        <p:nvSpPr>
          <p:cNvPr id="6" name="TextBox 5">
            <a:extLst>
              <a:ext uri="{FF2B5EF4-FFF2-40B4-BE49-F238E27FC236}">
                <a16:creationId xmlns:a16="http://schemas.microsoft.com/office/drawing/2014/main" id="{766E561D-9C8A-12DC-B1C0-B4343485A8F8}"/>
              </a:ext>
            </a:extLst>
          </p:cNvPr>
          <p:cNvSpPr txBox="1"/>
          <p:nvPr/>
        </p:nvSpPr>
        <p:spPr>
          <a:xfrm>
            <a:off x="843148" y="1760279"/>
            <a:ext cx="11348852"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t>Potential Leadership and Committee Chairs</a:t>
            </a:r>
          </a:p>
          <a:p>
            <a:pPr marL="742950" lvl="1" indent="-285750">
              <a:buFont typeface="Arial"/>
              <a:buChar char="•"/>
            </a:pPr>
            <a:r>
              <a:rPr lang="en-US" sz="2800" dirty="0"/>
              <a:t>House Speaker Matt Huffman (R) – current speaker</a:t>
            </a:r>
          </a:p>
          <a:p>
            <a:pPr marL="742950" lvl="1" indent="-285750">
              <a:buFont typeface="Arial"/>
              <a:buChar char="•"/>
            </a:pPr>
            <a:r>
              <a:rPr lang="en-US" sz="2800" dirty="0"/>
              <a:t>Senate President Bill Reineke (R) – expected president</a:t>
            </a:r>
          </a:p>
          <a:p>
            <a:pPr marL="742950" lvl="1" indent="-285750">
              <a:buFont typeface="Arial"/>
              <a:buChar char="•"/>
            </a:pPr>
            <a:r>
              <a:rPr lang="en-US" sz="2800" dirty="0"/>
              <a:t>Senate Education Committee - ????? </a:t>
            </a:r>
          </a:p>
          <a:p>
            <a:pPr marL="742950" lvl="1" indent="-285750">
              <a:buFont typeface="Arial"/>
              <a:buChar char="•"/>
            </a:pPr>
            <a:r>
              <a:rPr lang="en-US" sz="2800" dirty="0"/>
              <a:t>House Education Committee – Rep. Sarah Fowler Arthur (R)</a:t>
            </a:r>
          </a:p>
          <a:p>
            <a:pPr marL="742950" lvl="1" indent="-285750">
              <a:buFont typeface="Arial"/>
              <a:buChar char="•"/>
            </a:pPr>
            <a:r>
              <a:rPr lang="en-US" sz="2800" dirty="0"/>
              <a:t>Senate Higher Education Committee – Sen. Jane Timken (R)</a:t>
            </a:r>
          </a:p>
          <a:p>
            <a:pPr marL="742950" lvl="1" indent="-285750">
              <a:buFont typeface="Arial"/>
              <a:buChar char="•"/>
            </a:pPr>
            <a:r>
              <a:rPr lang="en-US" sz="2800" dirty="0"/>
              <a:t>House Workforce and Higher Education Committee – Rep. Tom Young (R)</a:t>
            </a:r>
          </a:p>
          <a:p>
            <a:pPr marL="742950" lvl="1" indent="-285750">
              <a:buFont typeface="Arial"/>
              <a:buChar char="•"/>
            </a:pPr>
            <a:r>
              <a:rPr lang="en-US" sz="2800" dirty="0"/>
              <a:t>Potential for change based on gubernatorial election</a:t>
            </a:r>
          </a:p>
          <a:p>
            <a:pPr marL="1200150" lvl="2" indent="-285750">
              <a:buFont typeface="Arial"/>
              <a:buChar char="•"/>
            </a:pPr>
            <a:r>
              <a:rPr lang="en-US" sz="2400" dirty="0"/>
              <a:t>Chancellor of the Department of Higher Education – Mike Duffey</a:t>
            </a:r>
          </a:p>
          <a:p>
            <a:pPr marL="1200150" lvl="2" indent="-285750">
              <a:buFont typeface="Arial"/>
              <a:buChar char="•"/>
            </a:pPr>
            <a:r>
              <a:rPr lang="en-US" sz="2400" dirty="0"/>
              <a:t>Director of the Department of Education and Workforce – Steve Dackin</a:t>
            </a:r>
          </a:p>
        </p:txBody>
      </p:sp>
      <p:sp>
        <p:nvSpPr>
          <p:cNvPr id="3" name="TextBox 2">
            <a:extLst>
              <a:ext uri="{FF2B5EF4-FFF2-40B4-BE49-F238E27FC236}">
                <a16:creationId xmlns:a16="http://schemas.microsoft.com/office/drawing/2014/main" id="{152B0389-C276-CE32-A605-9FFDF320ECCE}"/>
              </a:ext>
            </a:extLst>
          </p:cNvPr>
          <p:cNvSpPr txBox="1"/>
          <p:nvPr/>
        </p:nvSpPr>
        <p:spPr>
          <a:xfrm>
            <a:off x="7791855" y="6488668"/>
            <a:ext cx="2354093"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553056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5718E-DBBC-7D3C-8689-A1D5C42D3872}"/>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01C68323-F5EE-1CC5-FB87-E7758A8D2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A71F116A-ECC2-4BE5-23DE-12D57AD27F63}"/>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137th General Assembly</a:t>
            </a:r>
            <a:endParaRPr lang="en-US" dirty="0"/>
          </a:p>
        </p:txBody>
      </p:sp>
      <p:sp>
        <p:nvSpPr>
          <p:cNvPr id="6" name="TextBox 5">
            <a:extLst>
              <a:ext uri="{FF2B5EF4-FFF2-40B4-BE49-F238E27FC236}">
                <a16:creationId xmlns:a16="http://schemas.microsoft.com/office/drawing/2014/main" id="{24AF2E60-9FA5-3A7F-29BF-C4D424C3584B}"/>
              </a:ext>
            </a:extLst>
          </p:cNvPr>
          <p:cNvSpPr txBox="1"/>
          <p:nvPr/>
        </p:nvSpPr>
        <p:spPr>
          <a:xfrm>
            <a:off x="1015999" y="1760279"/>
            <a:ext cx="9746511"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t>Biennial Budget Process</a:t>
            </a:r>
            <a:br>
              <a:rPr lang="en-US" sz="2800" dirty="0"/>
            </a:br>
            <a:endParaRPr lang="en-US" sz="2800" dirty="0"/>
          </a:p>
          <a:p>
            <a:pPr marL="742950" lvl="1" indent="-285750">
              <a:buFont typeface="Arial"/>
              <a:buChar char="•"/>
            </a:pPr>
            <a:r>
              <a:rPr lang="en-US" sz="2600" dirty="0"/>
              <a:t>March 15, 2027	– Budget submission deadline</a:t>
            </a:r>
          </a:p>
          <a:p>
            <a:pPr marL="742950" lvl="1" indent="-285750">
              <a:buFont typeface="Arial"/>
              <a:buChar char="•"/>
            </a:pPr>
            <a:r>
              <a:rPr lang="en-US" sz="2600" dirty="0"/>
              <a:t>March – April 		– House budget hearings</a:t>
            </a:r>
          </a:p>
          <a:p>
            <a:pPr marL="742950" lvl="1" indent="-285750">
              <a:buFont typeface="Arial"/>
              <a:buChar char="•"/>
            </a:pPr>
            <a:r>
              <a:rPr lang="en-US" sz="2600" dirty="0"/>
              <a:t>April 2027 		– House budget is unveiled and passed</a:t>
            </a:r>
          </a:p>
          <a:p>
            <a:pPr marL="742950" lvl="1" indent="-285750">
              <a:buFont typeface="Arial"/>
              <a:buChar char="•"/>
            </a:pPr>
            <a:r>
              <a:rPr lang="en-US" sz="2600" dirty="0"/>
              <a:t>April – June 		– Senate budget hearings</a:t>
            </a:r>
          </a:p>
          <a:p>
            <a:pPr marL="742950" lvl="1" indent="-285750">
              <a:buFont typeface="Arial"/>
              <a:buChar char="•"/>
            </a:pPr>
            <a:r>
              <a:rPr lang="en-US" sz="2600" dirty="0"/>
              <a:t>June 2027 		– Senate budget unveiled</a:t>
            </a:r>
          </a:p>
          <a:p>
            <a:pPr marL="742950" lvl="1" indent="-285750">
              <a:buFont typeface="Arial"/>
              <a:buChar char="•"/>
            </a:pPr>
            <a:r>
              <a:rPr lang="en-US" sz="2600" dirty="0"/>
              <a:t>Mid-June 2027 	– Conference Committee report unveiled</a:t>
            </a:r>
          </a:p>
          <a:p>
            <a:pPr marL="742950" lvl="1" indent="-285750">
              <a:buFont typeface="Arial"/>
              <a:buChar char="•"/>
            </a:pPr>
            <a:r>
              <a:rPr lang="en-US" sz="2600" dirty="0"/>
              <a:t>June 30, 2027 	– Deadline for bill to be signed </a:t>
            </a:r>
          </a:p>
          <a:p>
            <a:pPr marL="285750" indent="-285750">
              <a:buFont typeface="Arial"/>
              <a:buChar char="•"/>
            </a:pPr>
            <a:endParaRPr lang="en-US" sz="2800" dirty="0"/>
          </a:p>
        </p:txBody>
      </p:sp>
      <p:sp>
        <p:nvSpPr>
          <p:cNvPr id="3" name="TextBox 2">
            <a:extLst>
              <a:ext uri="{FF2B5EF4-FFF2-40B4-BE49-F238E27FC236}">
                <a16:creationId xmlns:a16="http://schemas.microsoft.com/office/drawing/2014/main" id="{E22A43F3-6524-CBAF-E0FD-58FF3A7FCE38}"/>
              </a:ext>
            </a:extLst>
          </p:cNvPr>
          <p:cNvSpPr txBox="1"/>
          <p:nvPr/>
        </p:nvSpPr>
        <p:spPr>
          <a:xfrm>
            <a:off x="7791855" y="6488668"/>
            <a:ext cx="2354093"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220431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4D7CE-FEC7-6E4C-2DAE-D2FAE38B6B0B}"/>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306571F7-1FB5-E207-8B4A-0DD6EAE7C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468093A1-4324-3B69-AA24-720449D8E94A}"/>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137th General Assembly</a:t>
            </a:r>
            <a:endParaRPr lang="en-US" dirty="0"/>
          </a:p>
        </p:txBody>
      </p:sp>
      <p:sp>
        <p:nvSpPr>
          <p:cNvPr id="6" name="TextBox 5">
            <a:extLst>
              <a:ext uri="{FF2B5EF4-FFF2-40B4-BE49-F238E27FC236}">
                <a16:creationId xmlns:a16="http://schemas.microsoft.com/office/drawing/2014/main" id="{31A2E037-4112-6C1F-E085-2FD384964989}"/>
              </a:ext>
            </a:extLst>
          </p:cNvPr>
          <p:cNvSpPr txBox="1"/>
          <p:nvPr/>
        </p:nvSpPr>
        <p:spPr>
          <a:xfrm>
            <a:off x="1015999" y="1760279"/>
            <a:ext cx="9746511"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t>Policy Topics</a:t>
            </a:r>
          </a:p>
          <a:p>
            <a:pPr marL="742950" lvl="1" indent="-285750">
              <a:buFont typeface="Arial"/>
              <a:buChar char="•"/>
            </a:pPr>
            <a:r>
              <a:rPr lang="en-US" sz="2600" dirty="0"/>
              <a:t>Data Centers</a:t>
            </a:r>
          </a:p>
          <a:p>
            <a:pPr marL="742950" lvl="1" indent="-285750">
              <a:buFont typeface="Arial"/>
              <a:buChar char="•"/>
            </a:pPr>
            <a:r>
              <a:rPr lang="en-US" sz="2600" dirty="0"/>
              <a:t>Property Tax Reform</a:t>
            </a:r>
          </a:p>
          <a:p>
            <a:pPr marL="742950" lvl="1" indent="-285750">
              <a:buFont typeface="Arial"/>
              <a:buChar char="•"/>
            </a:pPr>
            <a:r>
              <a:rPr lang="en-US" sz="2600" dirty="0"/>
              <a:t>Science of Reading</a:t>
            </a:r>
          </a:p>
          <a:p>
            <a:pPr marL="742950" lvl="1" indent="-285750">
              <a:buFont typeface="Arial"/>
              <a:buChar char="•"/>
            </a:pPr>
            <a:r>
              <a:rPr lang="en-US" sz="2600" dirty="0"/>
              <a:t>Math Instruction</a:t>
            </a:r>
          </a:p>
          <a:p>
            <a:pPr marL="742950" lvl="1" indent="-285750">
              <a:buFont typeface="Arial"/>
              <a:buChar char="•"/>
            </a:pPr>
            <a:r>
              <a:rPr lang="en-US" sz="2600" dirty="0"/>
              <a:t>School Funding</a:t>
            </a:r>
          </a:p>
          <a:p>
            <a:pPr marL="742950" lvl="1" indent="-285750">
              <a:buFont typeface="Arial"/>
              <a:buChar char="•"/>
            </a:pPr>
            <a:r>
              <a:rPr lang="en-US" sz="2600" dirty="0"/>
              <a:t>Income Tax and Capital Gains Tax</a:t>
            </a:r>
          </a:p>
          <a:p>
            <a:pPr marL="742950" lvl="1" indent="-285750">
              <a:buFont typeface="Arial"/>
              <a:buChar char="•"/>
            </a:pPr>
            <a:r>
              <a:rPr lang="en-US" sz="2600" dirty="0"/>
              <a:t>Medicaid</a:t>
            </a:r>
          </a:p>
          <a:p>
            <a:pPr marL="742950" lvl="1" indent="-285750">
              <a:buFont typeface="Arial"/>
              <a:buChar char="•"/>
            </a:pPr>
            <a:r>
              <a:rPr lang="en-US" sz="2600" dirty="0"/>
              <a:t>Senate Bill 1 Compliance and Civics Center Reform</a:t>
            </a:r>
          </a:p>
          <a:p>
            <a:pPr marL="742950" lvl="1" indent="-285750">
              <a:buFont typeface="Arial"/>
              <a:buChar char="•"/>
            </a:pPr>
            <a:endParaRPr lang="en-US" sz="2600" dirty="0"/>
          </a:p>
          <a:p>
            <a:pPr marL="742950" lvl="1" indent="-285750">
              <a:buFont typeface="Arial"/>
              <a:buChar char="•"/>
            </a:pPr>
            <a:endParaRPr lang="en-US" sz="2600" dirty="0"/>
          </a:p>
          <a:p>
            <a:pPr marL="742950" lvl="1" indent="-285750">
              <a:buFont typeface="Arial"/>
              <a:buChar char="•"/>
            </a:pPr>
            <a:endParaRPr lang="en-US" sz="2600" dirty="0"/>
          </a:p>
          <a:p>
            <a:pPr marL="285750" indent="-285750">
              <a:buFont typeface="Arial"/>
              <a:buChar char="•"/>
            </a:pPr>
            <a:endParaRPr lang="en-US" sz="2800" dirty="0"/>
          </a:p>
        </p:txBody>
      </p:sp>
      <p:sp>
        <p:nvSpPr>
          <p:cNvPr id="3" name="TextBox 2">
            <a:extLst>
              <a:ext uri="{FF2B5EF4-FFF2-40B4-BE49-F238E27FC236}">
                <a16:creationId xmlns:a16="http://schemas.microsoft.com/office/drawing/2014/main" id="{0EEBC2EF-CC63-E7A9-8FA5-051FC4CD8166}"/>
              </a:ext>
            </a:extLst>
          </p:cNvPr>
          <p:cNvSpPr txBox="1"/>
          <p:nvPr/>
        </p:nvSpPr>
        <p:spPr>
          <a:xfrm>
            <a:off x="7791855" y="6488668"/>
            <a:ext cx="2354093"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2006619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414EA-8023-7032-BF05-C85EA9821FA5}"/>
            </a:ext>
          </a:extLst>
        </p:cNvPr>
        <p:cNvGrpSpPr/>
        <p:nvPr/>
      </p:nvGrpSpPr>
      <p:grpSpPr>
        <a:xfrm>
          <a:off x="0" y="0"/>
          <a:ext cx="0" cy="0"/>
          <a:chOff x="0" y="0"/>
          <a:chExt cx="0" cy="0"/>
        </a:xfrm>
      </p:grpSpPr>
      <p:pic>
        <p:nvPicPr>
          <p:cNvPr id="5" name="Picture 4" descr="A logo of a building&#10;&#10;Description automatically generated">
            <a:extLst>
              <a:ext uri="{FF2B5EF4-FFF2-40B4-BE49-F238E27FC236}">
                <a16:creationId xmlns:a16="http://schemas.microsoft.com/office/drawing/2014/main" id="{C5958FF3-A043-3EE5-0879-E82EA8FC4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55855"/>
            <a:ext cx="2932551" cy="923688"/>
          </a:xfrm>
          <a:prstGeom prst="rect">
            <a:avLst/>
          </a:prstGeom>
        </p:spPr>
      </p:pic>
      <p:sp>
        <p:nvSpPr>
          <p:cNvPr id="2" name="Title 1">
            <a:extLst>
              <a:ext uri="{FF2B5EF4-FFF2-40B4-BE49-F238E27FC236}">
                <a16:creationId xmlns:a16="http://schemas.microsoft.com/office/drawing/2014/main" id="{B69B5C41-41C8-459F-0BD7-73BAC0574FDB}"/>
              </a:ext>
            </a:extLst>
          </p:cNvPr>
          <p:cNvSpPr>
            <a:spLocks noGrp="1"/>
          </p:cNvSpPr>
          <p:nvPr/>
        </p:nvSpPr>
        <p:spPr>
          <a:xfrm>
            <a:off x="1175581" y="213928"/>
            <a:ext cx="10325859" cy="19175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4000" dirty="0">
                <a:solidFill>
                  <a:schemeClr val="tx2"/>
                </a:solidFill>
              </a:rPr>
              <a:t>Contact us!</a:t>
            </a:r>
            <a:endParaRPr lang="en-US" dirty="0"/>
          </a:p>
        </p:txBody>
      </p:sp>
      <p:sp>
        <p:nvSpPr>
          <p:cNvPr id="6" name="TextBox 5">
            <a:extLst>
              <a:ext uri="{FF2B5EF4-FFF2-40B4-BE49-F238E27FC236}">
                <a16:creationId xmlns:a16="http://schemas.microsoft.com/office/drawing/2014/main" id="{A3D707D7-EA89-8F0C-8667-5F77CDC3B64B}"/>
              </a:ext>
            </a:extLst>
          </p:cNvPr>
          <p:cNvSpPr txBox="1"/>
          <p:nvPr/>
        </p:nvSpPr>
        <p:spPr>
          <a:xfrm>
            <a:off x="1015999" y="1760279"/>
            <a:ext cx="974651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t>Will Schwartz, Pappas and Associates</a:t>
            </a:r>
          </a:p>
          <a:p>
            <a:pPr marL="285750" indent="-285750">
              <a:buFont typeface="Arial"/>
              <a:buChar char="•"/>
            </a:pPr>
            <a:endParaRPr lang="en-US" sz="2800" dirty="0"/>
          </a:p>
          <a:p>
            <a:pPr marL="285750" indent="-285750">
              <a:buFont typeface="Arial"/>
              <a:buChar char="•"/>
            </a:pPr>
            <a:r>
              <a:rPr lang="en-US" sz="2800" dirty="0">
                <a:hlinkClick r:id="rId3"/>
              </a:rPr>
              <a:t>wschwartz@pappaskc.com</a:t>
            </a:r>
            <a:endParaRPr lang="en-US" sz="2800" dirty="0"/>
          </a:p>
          <a:p>
            <a:pPr marL="285750" indent="-285750">
              <a:buFont typeface="Arial"/>
              <a:buChar char="•"/>
            </a:pPr>
            <a:endParaRPr lang="en-US" sz="2800" dirty="0"/>
          </a:p>
          <a:p>
            <a:pPr marL="285750" indent="-285750">
              <a:buFont typeface="Arial"/>
              <a:buChar char="•"/>
            </a:pPr>
            <a:r>
              <a:rPr lang="en-US" sz="2800" dirty="0"/>
              <a:t>614-621-2000</a:t>
            </a:r>
          </a:p>
          <a:p>
            <a:pPr marL="742950" lvl="1" indent="-285750">
              <a:buFont typeface="Arial"/>
              <a:buChar char="•"/>
            </a:pPr>
            <a:endParaRPr lang="en-US" sz="2800" dirty="0"/>
          </a:p>
          <a:p>
            <a:pPr marL="742950" lvl="1" indent="-285750">
              <a:buFont typeface="Arial"/>
              <a:buChar char="•"/>
            </a:pPr>
            <a:endParaRPr lang="en-US" sz="2800" dirty="0"/>
          </a:p>
        </p:txBody>
      </p:sp>
    </p:spTree>
    <p:extLst>
      <p:ext uri="{BB962C8B-B14F-4D97-AF65-F5344CB8AC3E}">
        <p14:creationId xmlns:p14="http://schemas.microsoft.com/office/powerpoint/2010/main" val="3428107668"/>
      </p:ext>
    </p:extLst>
  </p:cSld>
  <p:clrMapOvr>
    <a:masterClrMapping/>
  </p:clrMapOvr>
</p:sld>
</file>

<file path=ppt/theme/theme1.xml><?xml version="1.0" encoding="utf-8"?>
<a:theme xmlns:a="http://schemas.openxmlformats.org/drawingml/2006/main" name="Facet">
  <a:themeElements>
    <a:clrScheme name="Custom 1">
      <a:dk1>
        <a:sysClr val="windowText" lastClr="000000"/>
      </a:dk1>
      <a:lt1>
        <a:sysClr val="window" lastClr="FFFFFF"/>
      </a:lt1>
      <a:dk2>
        <a:srgbClr val="2C3C43"/>
      </a:dk2>
      <a:lt2>
        <a:srgbClr val="EBEBEB"/>
      </a:lt2>
      <a:accent1>
        <a:srgbClr val="BFBFBF"/>
      </a:accent1>
      <a:accent2>
        <a:srgbClr val="494949"/>
      </a:accent2>
      <a:accent3>
        <a:srgbClr val="002033"/>
      </a:accent3>
      <a:accent4>
        <a:srgbClr val="000000"/>
      </a:accent4>
      <a:accent5>
        <a:srgbClr val="FFFFFF"/>
      </a:accent5>
      <a:accent6>
        <a:srgbClr val="FFFFFF"/>
      </a:accent6>
      <a:hlink>
        <a:srgbClr val="0070C0"/>
      </a:hlink>
      <a:folHlink>
        <a:srgbClr val="0070C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0B2D248-8071-4CEC-BDB8-72162985BCB2}">
  <we:reference id="WA200010001" version="1.0.0.1" store="Omex" storeType="OMEX"/>
  <we:alternateReferences>
    <we:reference id="WA200010001" version="1.0.0.1" store="WA200010001" storeType="OMEX"/>
  </we:alternateReferences>
  <we:properties>
    <we:property name="claude.fileId" value="&quot;394f0dd2-9c40-4392-a7f3-c42cffcd11cb&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3154fa-380b-4b39-b808-65a0f80a0507" xsi:nil="true"/>
    <lcf76f155ced4ddcb4097134ff3c332f xmlns="c4f258e4-6cbe-4bcf-88f5-a0d30ee22eff">
      <Terms xmlns="http://schemas.microsoft.com/office/infopath/2007/PartnerControls"/>
    </lcf76f155ced4ddcb4097134ff3c332f>
    <MigrationWizIdVersion xmlns="c4f258e4-6cbe-4bcf-88f5-a0d30ee22eff">d461f682-a7c9-4ed1-b324-cfd462485f68-638423245650000000</MigrationWizIdVersion>
    <lcf76f155ced4ddcb4097134ff3c332f0 xmlns="c4f258e4-6cbe-4bcf-88f5-a0d30ee22eff" xsi:nil="true"/>
    <lcf76f155ced4ddcb4097134ff3c332f1 xmlns="c4f258e4-6cbe-4bcf-88f5-a0d30ee22eff" xsi:nil="true"/>
    <lcf76f155ced4ddcb4097134ff3c332f2 xmlns="c4f258e4-6cbe-4bcf-88f5-a0d30ee22eff" xsi:nil="true"/>
    <MigrationWizId xmlns="c4f258e4-6cbe-4bcf-88f5-a0d30ee22eff">d461f682-a7c9-4ed1-b324-cfd462485f68</MigrationWizId>
    <MigrationWizIdPermissions xmlns="c4f258e4-6cbe-4bcf-88f5-a0d30ee22ef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3760839682414CB0F7DC9DACFAC6E2" ma:contentTypeVersion="21" ma:contentTypeDescription="Create a new document." ma:contentTypeScope="" ma:versionID="901e2a164fc069bcf1cd9afe0a2e35ee">
  <xsd:schema xmlns:xsd="http://www.w3.org/2001/XMLSchema" xmlns:xs="http://www.w3.org/2001/XMLSchema" xmlns:p="http://schemas.microsoft.com/office/2006/metadata/properties" xmlns:ns2="c4f258e4-6cbe-4bcf-88f5-a0d30ee22eff" xmlns:ns3="cb3154fa-380b-4b39-b808-65a0f80a0507" targetNamespace="http://schemas.microsoft.com/office/2006/metadata/properties" ma:root="true" ma:fieldsID="88c9c19f1a7dce3fd9d0fb9a1b1cadea" ns2:_="" ns3:_="">
    <xsd:import namespace="c4f258e4-6cbe-4bcf-88f5-a0d30ee22eff"/>
    <xsd:import namespace="cb3154fa-380b-4b39-b808-65a0f80a0507"/>
    <xsd:element name="properties">
      <xsd:complexType>
        <xsd:sequence>
          <xsd:element name="documentManagement">
            <xsd:complexType>
              <xsd:all>
                <xsd:element ref="ns2:MigrationWizId" minOccurs="0"/>
                <xsd:element ref="ns2:MigrationWizIdPermissions" minOccurs="0"/>
                <xsd:element ref="ns2:MigrationWizIdVersion" minOccurs="0"/>
                <xsd:element ref="ns2:lcf76f155ced4ddcb4097134ff3c332f0"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1" minOccurs="0"/>
                <xsd:element ref="ns2:MediaServiceDateTaken" minOccurs="0"/>
                <xsd:element ref="ns2:MediaServiceGenerationTime" minOccurs="0"/>
                <xsd:element ref="ns2:MediaServiceEventHashCode" minOccurs="0"/>
                <xsd:element ref="ns2:MediaLengthInSeconds" minOccurs="0"/>
                <xsd:element ref="ns2:lcf76f155ced4ddcb4097134ff3c332f2"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f258e4-6cbe-4bcf-88f5-a0d30ee22eff"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lcf76f155ced4ddcb4097134ff3c332f0" ma:index="11" nillable="true" ma:displayName="Image Tags_0" ma:hidden="true" ma:internalName="lcf76f155ced4ddcb4097134ff3c332f0"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1" ma:index="16" nillable="true" ma:displayName="Image Tags_0" ma:hidden="true" ma:internalName="lcf76f155ced4ddcb4097134ff3c332f1" ma:readOnly="fals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2" ma:index="21" nillable="true" ma:displayName="Image Tags_0" ma:hidden="true" ma:internalName="lcf76f155ced4ddcb4097134ff3c332f2" ma:readOnly="fals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b126052-f2a3-4cb0-b196-d5aff3c0fff2"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MediaServiceLocation" ma:index="2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3154fa-380b-4b39-b808-65a0f80a0507"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605fbb20-4797-4aa1-a7e5-b98f2a9bed78}" ma:internalName="TaxCatchAll" ma:showField="CatchAllData" ma:web="cb3154fa-380b-4b39-b808-65a0f80a0507">
      <xsd:complexType>
        <xsd:complexContent>
          <xsd:extension base="dms:MultiChoiceLookup">
            <xsd:sequence>
              <xsd:element name="Value" type="dms:Lookup" maxOccurs="unbounded" minOccurs="0" nillable="true"/>
            </xsd:sequence>
          </xsd:extension>
        </xsd:complexContent>
      </xsd:complexType>
    </xsd:element>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3B3190-8FC8-4113-9C7F-E2FF54C23F9B}">
  <ds:schemaRefs>
    <ds:schemaRef ds:uri="c4f258e4-6cbe-4bcf-88f5-a0d30ee22eff"/>
    <ds:schemaRef ds:uri="cb3154fa-380b-4b39-b808-65a0f80a0507"/>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0D7BFF1-DA5F-450F-80DA-2BFD555E01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f258e4-6cbe-4bcf-88f5-a0d30ee22eff"/>
    <ds:schemaRef ds:uri="cb3154fa-380b-4b39-b808-65a0f80a05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36BCEE-A822-42CC-8742-29ADB80C76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942</TotalTime>
  <Words>3079</Words>
  <Application>Microsoft Macintosh PowerPoint</Application>
  <PresentationFormat>Widescreen</PresentationFormat>
  <Paragraphs>275</Paragraphs>
  <Slides>21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Courier New</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Jacqueline Moore</dc:creator>
  <cp:lastModifiedBy>William Schwartz</cp:lastModifiedBy>
  <cp:revision>86</cp:revision>
  <dcterms:created xsi:type="dcterms:W3CDTF">2024-01-31T18:52:36Z</dcterms:created>
  <dcterms:modified xsi:type="dcterms:W3CDTF">2026-10-09T13:37:54Z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0x010100333760839682414CB0F7DC9DACFAC6E2</vt:lpwstr>
  </property>
  <property fmtid="{D5CDD505-2E9C-101B-9397-08002B2CF9AE}" pid="3" name="MediaServiceImageTags">
    <vt:lpwstr/>
  </property>
</Properties>
</file>